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632" autoAdjust="0"/>
  </p:normalViewPr>
  <p:slideViewPr>
    <p:cSldViewPr snapToGrid="0">
      <p:cViewPr>
        <p:scale>
          <a:sx n="77" d="100"/>
          <a:sy n="77" d="100"/>
        </p:scale>
        <p:origin x="-43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0815E2C-B2B7-48B9-B031-19A89A1BD41A}" type="datetimeFigureOut">
              <a:rPr lang="en-US" smtClean="0"/>
              <a:t>3/23/2018</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65711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07957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139695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2152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84772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815E2C-B2B7-48B9-B031-19A89A1BD41A}"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062848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0815E2C-B2B7-48B9-B031-19A89A1BD41A}"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569121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15E2C-B2B7-48B9-B031-19A89A1BD41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940782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15E2C-B2B7-48B9-B031-19A89A1BD41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190678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15E2C-B2B7-48B9-B031-19A89A1BD41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34867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815E2C-B2B7-48B9-B031-19A89A1BD41A}"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365204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212761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815E2C-B2B7-48B9-B031-19A89A1BD41A}"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53096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atin typeface="Arial Rounded MT Bold" panose="020F0704030504030204" pitchFamily="34" charset="0"/>
              </a:defRPr>
            </a:lvl1pPr>
          </a:lstStyle>
          <a:p>
            <a:pPr lvl="0" algn="ctr"/>
            <a:r>
              <a:rPr lang="en-US"/>
              <a:t>Click to edit Master title style</a:t>
            </a:r>
            <a:endParaRPr lang="en-US" dirty="0"/>
          </a:p>
        </p:txBody>
      </p:sp>
      <p:sp>
        <p:nvSpPr>
          <p:cNvPr id="3" name="Date Placeholder 2"/>
          <p:cNvSpPr>
            <a:spLocks noGrp="1"/>
          </p:cNvSpPr>
          <p:nvPr>
            <p:ph type="dt" sz="half" idx="10"/>
          </p:nvPr>
        </p:nvSpPr>
        <p:spPr/>
        <p:txBody>
          <a:bodyPr/>
          <a:lstStyle/>
          <a:p>
            <a:fld id="{E0815E2C-B2B7-48B9-B031-19A89A1BD41A}"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37621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15E2C-B2B7-48B9-B031-19A89A1BD41A}"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410210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99178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815E2C-B2B7-48B9-B031-19A89A1BD41A}"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44501-EB51-4D63-8321-BDC222FB2CB2}" type="slidenum">
              <a:rPr lang="en-US" smtClean="0"/>
              <a:t>‹#›</a:t>
            </a:fld>
            <a:endParaRPr lang="en-US"/>
          </a:p>
        </p:txBody>
      </p:sp>
    </p:spTree>
    <p:extLst>
      <p:ext uri="{BB962C8B-B14F-4D97-AF65-F5344CB8AC3E}">
        <p14:creationId xmlns:p14="http://schemas.microsoft.com/office/powerpoint/2010/main" val="26384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815E2C-B2B7-48B9-B031-19A89A1BD41A}" type="datetimeFigureOut">
              <a:rPr lang="en-US" smtClean="0"/>
              <a:t>3/23/2018</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844501-EB51-4D63-8321-BDC222FB2CB2}" type="slidenum">
              <a:rPr lang="en-US" smtClean="0"/>
              <a:t>‹#›</a:t>
            </a:fld>
            <a:endParaRPr lang="en-US"/>
          </a:p>
        </p:txBody>
      </p:sp>
    </p:spTree>
    <p:extLst>
      <p:ext uri="{BB962C8B-B14F-4D97-AF65-F5344CB8AC3E}">
        <p14:creationId xmlns:p14="http://schemas.microsoft.com/office/powerpoint/2010/main" val="2406148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IMG_0957.m4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IMG_0961.m4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IMG_0971-3.m4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IMG_0962.m4v"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
          <p:cNvSpPr>
            <a:spLocks noGrp="1" noChangeArrowheads="1"/>
          </p:cNvSpPr>
          <p:nvPr>
            <p:ph type="title"/>
          </p:nvPr>
        </p:nvSpPr>
        <p:spPr>
          <a:xfrm>
            <a:off x="2193727" y="125016"/>
            <a:ext cx="7803431" cy="1011287"/>
          </a:xfrm>
        </p:spPr>
        <p:txBody>
          <a:bodyPr/>
          <a:lstStyle/>
          <a:p>
            <a:pPr defTabSz="914353">
              <a:defRPr/>
            </a:pPr>
            <a:r>
              <a:rPr lang="en-US" altLang="en-US" dirty="0" err="1"/>
              <a:t>Vultee</a:t>
            </a:r>
            <a:r>
              <a:rPr lang="en-US" altLang="en-US" dirty="0"/>
              <a:t> </a:t>
            </a:r>
            <a:r>
              <a:rPr lang="en-US" altLang="en-US" dirty="0" smtClean="0"/>
              <a:t>BT-15</a:t>
            </a:r>
            <a:endParaRPr lang="en-US" altLang="en-US" dirty="0"/>
          </a:p>
        </p:txBody>
      </p:sp>
      <p:sp>
        <p:nvSpPr>
          <p:cNvPr id="195587" name="AutoShape 2"/>
          <p:cNvSpPr>
            <a:spLocks/>
          </p:cNvSpPr>
          <p:nvPr/>
        </p:nvSpPr>
        <p:spPr bwMode="auto">
          <a:xfrm>
            <a:off x="1978596" y="1013254"/>
            <a:ext cx="6430491" cy="548755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1969" dirty="0"/>
              <a:t>General Characteristics</a:t>
            </a:r>
          </a:p>
          <a:p>
            <a:pPr eaLnBrk="1"/>
            <a:r>
              <a:rPr lang="en-US" altLang="en-US" sz="1969" dirty="0"/>
              <a:t>  Crew: 2</a:t>
            </a:r>
          </a:p>
          <a:p>
            <a:pPr eaLnBrk="1"/>
            <a:r>
              <a:rPr lang="en-US" altLang="en-US" sz="1969" dirty="0"/>
              <a:t>  Length: </a:t>
            </a:r>
            <a:r>
              <a:rPr lang="en-US" altLang="en-US" sz="1969" dirty="0" smtClean="0"/>
              <a:t>29 </a:t>
            </a:r>
            <a:r>
              <a:rPr lang="en-US" altLang="en-US" sz="1969" dirty="0" err="1"/>
              <a:t>ft</a:t>
            </a:r>
            <a:r>
              <a:rPr lang="en-US" altLang="en-US" sz="1969" dirty="0"/>
              <a:t> </a:t>
            </a:r>
            <a:r>
              <a:rPr lang="en-US" altLang="en-US" sz="1969" dirty="0" smtClean="0"/>
              <a:t>1 </a:t>
            </a:r>
            <a:r>
              <a:rPr lang="en-US" altLang="en-US" sz="1969" dirty="0"/>
              <a:t>in </a:t>
            </a:r>
          </a:p>
          <a:p>
            <a:pPr eaLnBrk="1"/>
            <a:r>
              <a:rPr lang="en-US" altLang="en-US" sz="1969" dirty="0"/>
              <a:t>  Wingspan: 42 </a:t>
            </a:r>
            <a:r>
              <a:rPr lang="en-US" altLang="en-US" sz="1969" dirty="0" err="1"/>
              <a:t>ft</a:t>
            </a:r>
            <a:r>
              <a:rPr lang="en-US" altLang="en-US" sz="1969" dirty="0"/>
              <a:t> 0 in </a:t>
            </a:r>
          </a:p>
          <a:p>
            <a:pPr eaLnBrk="1"/>
            <a:r>
              <a:rPr lang="en-US" altLang="en-US" sz="1969" dirty="0"/>
              <a:t>  Height: </a:t>
            </a:r>
            <a:r>
              <a:rPr lang="en-US" altLang="en-US" sz="1969" dirty="0" smtClean="0"/>
              <a:t>12 </a:t>
            </a:r>
            <a:r>
              <a:rPr lang="en-US" altLang="en-US" sz="1969" dirty="0" err="1"/>
              <a:t>ft</a:t>
            </a:r>
            <a:r>
              <a:rPr lang="en-US" altLang="en-US" sz="1969" dirty="0"/>
              <a:t> </a:t>
            </a:r>
            <a:r>
              <a:rPr lang="en-US" altLang="en-US" sz="1969" dirty="0" smtClean="0"/>
              <a:t>4 </a:t>
            </a:r>
            <a:r>
              <a:rPr lang="en-US" altLang="en-US" sz="1969" dirty="0"/>
              <a:t>in </a:t>
            </a:r>
          </a:p>
          <a:p>
            <a:pPr eaLnBrk="1"/>
            <a:r>
              <a:rPr lang="en-US" altLang="en-US" sz="1969" dirty="0"/>
              <a:t>  Wing area: 239 </a:t>
            </a:r>
            <a:r>
              <a:rPr lang="en-US" altLang="en-US" sz="1969" dirty="0" err="1"/>
              <a:t>sq</a:t>
            </a:r>
            <a:r>
              <a:rPr lang="en-US" altLang="en-US" sz="1969" dirty="0"/>
              <a:t> </a:t>
            </a:r>
            <a:r>
              <a:rPr lang="en-US" altLang="en-US" sz="1969" dirty="0" err="1"/>
              <a:t>ft</a:t>
            </a:r>
            <a:r>
              <a:rPr lang="en-US" altLang="en-US" sz="1969" dirty="0"/>
              <a:t> (22.2 m2)</a:t>
            </a:r>
          </a:p>
          <a:p>
            <a:pPr eaLnBrk="1"/>
            <a:r>
              <a:rPr lang="en-US" altLang="en-US" sz="1969" dirty="0"/>
              <a:t>  Empty weight: 3,375 </a:t>
            </a:r>
            <a:r>
              <a:rPr lang="en-US" altLang="en-US" sz="1969" dirty="0" err="1"/>
              <a:t>lb</a:t>
            </a:r>
            <a:r>
              <a:rPr lang="en-US" altLang="en-US" sz="1969" dirty="0"/>
              <a:t> (1,531 kg)</a:t>
            </a:r>
          </a:p>
          <a:p>
            <a:pPr eaLnBrk="1"/>
            <a:r>
              <a:rPr lang="en-US" altLang="en-US" sz="1969" dirty="0"/>
              <a:t>  Gross weight: 4,496 </a:t>
            </a:r>
            <a:r>
              <a:rPr lang="en-US" altLang="en-US" sz="1969" dirty="0" err="1"/>
              <a:t>lb</a:t>
            </a:r>
            <a:r>
              <a:rPr lang="en-US" altLang="en-US" sz="1969" dirty="0"/>
              <a:t> (2,039 kg)</a:t>
            </a:r>
          </a:p>
          <a:p>
            <a:pPr eaLnBrk="1"/>
            <a:r>
              <a:rPr lang="en-US" altLang="en-US" sz="1969" dirty="0"/>
              <a:t>  </a:t>
            </a:r>
            <a:r>
              <a:rPr lang="en-US" altLang="en-US" sz="1969" dirty="0" err="1"/>
              <a:t>Powerplant</a:t>
            </a:r>
            <a:r>
              <a:rPr lang="en-US" altLang="en-US" sz="1969" dirty="0"/>
              <a:t>: 1 × </a:t>
            </a:r>
            <a:r>
              <a:rPr lang="en-US" altLang="en-US" sz="1969" dirty="0" smtClean="0"/>
              <a:t>Wright R-975-11 </a:t>
            </a:r>
            <a:endParaRPr lang="en-US" altLang="en-US" sz="1969" dirty="0"/>
          </a:p>
          <a:p>
            <a:pPr eaLnBrk="1"/>
            <a:r>
              <a:rPr lang="en-US" altLang="en-US" sz="1969" dirty="0"/>
              <a:t>  nine-cylinder air-cooled radial engine, </a:t>
            </a:r>
            <a:r>
              <a:rPr lang="en-US" altLang="en-US" sz="1969" dirty="0" smtClean="0"/>
              <a:t>440 </a:t>
            </a:r>
            <a:r>
              <a:rPr lang="en-US" altLang="en-US" sz="1969" dirty="0" err="1" smtClean="0"/>
              <a:t>hp</a:t>
            </a:r>
            <a:endParaRPr lang="en-US" altLang="en-US" sz="1969" dirty="0"/>
          </a:p>
          <a:p>
            <a:pPr eaLnBrk="1"/>
            <a:endParaRPr lang="en-US" altLang="en-US" sz="1969" dirty="0" smtClean="0"/>
          </a:p>
          <a:p>
            <a:pPr eaLnBrk="1"/>
            <a:r>
              <a:rPr lang="en-US" altLang="en-US" sz="1969" dirty="0" smtClean="0"/>
              <a:t>Performance</a:t>
            </a:r>
            <a:endParaRPr lang="en-US" altLang="en-US" sz="1969" dirty="0"/>
          </a:p>
          <a:p>
            <a:pPr eaLnBrk="1"/>
            <a:r>
              <a:rPr lang="en-US" altLang="en-US" sz="1969" dirty="0"/>
              <a:t>  Maximum speed: 180 mph (290 km/h; 156 </a:t>
            </a:r>
            <a:r>
              <a:rPr lang="en-US" altLang="en-US" sz="1969" dirty="0" err="1"/>
              <a:t>kn</a:t>
            </a:r>
            <a:r>
              <a:rPr lang="en-US" altLang="en-US" sz="1969" dirty="0"/>
              <a:t>)</a:t>
            </a:r>
          </a:p>
          <a:p>
            <a:pPr eaLnBrk="1"/>
            <a:r>
              <a:rPr lang="en-US" altLang="en-US" sz="1969" dirty="0"/>
              <a:t>  Range: 725 mi (630 </a:t>
            </a:r>
            <a:r>
              <a:rPr lang="en-US" altLang="en-US" sz="1969" dirty="0" err="1"/>
              <a:t>nmi</a:t>
            </a:r>
            <a:r>
              <a:rPr lang="en-US" altLang="en-US" sz="1969" dirty="0"/>
              <a:t>; 1,167 km)</a:t>
            </a:r>
          </a:p>
          <a:p>
            <a:pPr eaLnBrk="1"/>
            <a:r>
              <a:rPr lang="en-US" altLang="en-US" sz="1969" dirty="0"/>
              <a:t>  Service ceiling: 21,650 </a:t>
            </a:r>
            <a:r>
              <a:rPr lang="en-US" altLang="en-US" sz="1969" dirty="0" err="1"/>
              <a:t>ft</a:t>
            </a:r>
            <a:r>
              <a:rPr lang="en-US" altLang="en-US" sz="1969" dirty="0"/>
              <a:t> (6,599 m)</a:t>
            </a:r>
          </a:p>
        </p:txBody>
      </p:sp>
      <p:pic>
        <p:nvPicPr>
          <p:cNvPr id="19558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06828" y="1966560"/>
            <a:ext cx="3794522" cy="1009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589" name="AutoShape 4"/>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60B10B9E-738E-4FA0-BDA5-DBC3BE960AB5}" type="slidenum">
              <a:rPr lang="en-US" altLang="en-US" sz="1266"/>
              <a:pPr algn="ctr" eaLnBrk="1"/>
              <a:t>1</a:t>
            </a:fld>
            <a:endParaRPr lang="en-US" altLang="en-US" sz="2672"/>
          </a:p>
        </p:txBody>
      </p:sp>
      <p:sp>
        <p:nvSpPr>
          <p:cNvPr id="195590" name="AutoShape 5"/>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Tree>
    <p:extLst>
      <p:ext uri="{BB962C8B-B14F-4D97-AF65-F5344CB8AC3E}">
        <p14:creationId xmlns:p14="http://schemas.microsoft.com/office/powerpoint/2010/main" val="2176919463"/>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5827" name="AutoShape 2"/>
          <p:cNvSpPr>
            <a:spLocks/>
          </p:cNvSpPr>
          <p:nvPr/>
        </p:nvSpPr>
        <p:spPr bwMode="auto">
          <a:xfrm>
            <a:off x="1837656" y="2086199"/>
            <a:ext cx="4204766" cy="380404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t>The inertia starter is spooled up by holding the starter switch down to the Energize position. </a:t>
            </a:r>
          </a:p>
          <a:p>
            <a:pPr eaLnBrk="1"/>
            <a:r>
              <a:rPr lang="en-US" altLang="en-US" sz="2250"/>
              <a:t>* There is not a need to hold it for an extended period of time.</a:t>
            </a:r>
          </a:p>
          <a:p>
            <a:pPr eaLnBrk="1"/>
            <a:endParaRPr lang="en-US" altLang="en-US" sz="2250"/>
          </a:p>
          <a:p>
            <a:pPr eaLnBrk="1"/>
            <a:r>
              <a:rPr lang="en-US" altLang="en-US" sz="2250"/>
              <a:t>Start is accomplished by then moving the switch to the up position.</a:t>
            </a:r>
          </a:p>
          <a:p>
            <a:pPr eaLnBrk="1"/>
            <a:endParaRPr lang="en-US" altLang="en-US" sz="2250"/>
          </a:p>
        </p:txBody>
      </p:sp>
      <p:sp>
        <p:nvSpPr>
          <p:cNvPr id="205828"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E5C6ED05-69AA-46B7-8D19-32B475CD4384}" type="slidenum">
              <a:rPr lang="en-US" altLang="en-US" sz="1266"/>
              <a:pPr algn="ctr" eaLnBrk="1"/>
              <a:t>10</a:t>
            </a:fld>
            <a:endParaRPr lang="en-US" altLang="en-US" sz="2672"/>
          </a:p>
        </p:txBody>
      </p:sp>
      <p:sp>
        <p:nvSpPr>
          <p:cNvPr id="205829"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5830" name="AutoShape 5"/>
          <p:cNvSpPr>
            <a:spLocks/>
          </p:cNvSpPr>
          <p:nvPr/>
        </p:nvSpPr>
        <p:spPr bwMode="auto">
          <a:xfrm>
            <a:off x="4918398" y="923664"/>
            <a:ext cx="2345159"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Inertia Starter</a:t>
            </a:r>
            <a:endParaRPr lang="en-US" altLang="en-US" sz="2672" dirty="0">
              <a:solidFill>
                <a:srgbClr val="FFFF00"/>
              </a:solidFill>
            </a:endParaRPr>
          </a:p>
        </p:txBody>
      </p:sp>
      <p:pic>
        <p:nvPicPr>
          <p:cNvPr id="199686" name="IMG_0957.m4v" descr="IMG_0957.m4v">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7832824" y="2350740"/>
            <a:ext cx="2233538" cy="3971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17434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968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9686"/>
                </p:tgtEl>
              </p:cMediaNode>
            </p:video>
            <p:seq concurrent="1" nextAc="seek">
              <p:cTn id="8" restart="whenNotActive" fill="hold" evtFilter="cancelBubble" nodeType="interactiveSeq">
                <p:stCondLst>
                  <p:cond evt="onClick" delay="0">
                    <p:tgtEl>
                      <p:spTgt spid="19968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99686"/>
                                        </p:tgtEl>
                                      </p:cBhvr>
                                    </p:cmd>
                                  </p:childTnLst>
                                </p:cTn>
                              </p:par>
                            </p:childTnLst>
                          </p:cTn>
                        </p:par>
                      </p:childTnLst>
                    </p:cTn>
                  </p:par>
                </p:childTnLst>
              </p:cTn>
              <p:nextCondLst>
                <p:cond evt="onClick" delay="0">
                  <p:tgtEl>
                    <p:spTgt spid="19968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6851" name="AutoShape 2"/>
          <p:cNvSpPr>
            <a:spLocks/>
          </p:cNvSpPr>
          <p:nvPr/>
        </p:nvSpPr>
        <p:spPr bwMode="auto">
          <a:xfrm>
            <a:off x="1801937" y="2059410"/>
            <a:ext cx="4204766" cy="210740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t>The inertia starter can be turned by hand in the event battery power is not available.  The crank, located in the baggage compartment, is inserted into the inlet.</a:t>
            </a:r>
            <a:endParaRPr lang="en-US" altLang="en-US" sz="2672"/>
          </a:p>
        </p:txBody>
      </p:sp>
      <p:sp>
        <p:nvSpPr>
          <p:cNvPr id="206852"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8A009893-6652-4A56-AB79-683D2FA68C40}" type="slidenum">
              <a:rPr lang="en-US" altLang="en-US" sz="1266"/>
              <a:pPr algn="ctr" eaLnBrk="1"/>
              <a:t>11</a:t>
            </a:fld>
            <a:endParaRPr lang="en-US" altLang="en-US" sz="2672"/>
          </a:p>
        </p:txBody>
      </p:sp>
      <p:sp>
        <p:nvSpPr>
          <p:cNvPr id="206853"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6854" name="AutoShape 5"/>
          <p:cNvSpPr>
            <a:spLocks/>
          </p:cNvSpPr>
          <p:nvPr/>
        </p:nvSpPr>
        <p:spPr bwMode="auto">
          <a:xfrm>
            <a:off x="5232351" y="876226"/>
            <a:ext cx="1878583"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Hand Start</a:t>
            </a:r>
            <a:endParaRPr lang="en-US" altLang="en-US" sz="2672">
              <a:solidFill>
                <a:srgbClr val="FFFF00"/>
              </a:solidFill>
            </a:endParaRPr>
          </a:p>
        </p:txBody>
      </p:sp>
      <p:pic>
        <p:nvPicPr>
          <p:cNvPr id="206856"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2652" y="2169915"/>
            <a:ext cx="4361036" cy="2677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0712" name="AutoShape 8"/>
          <p:cNvSpPr>
            <a:spLocks/>
          </p:cNvSpPr>
          <p:nvPr/>
        </p:nvSpPr>
        <p:spPr bwMode="auto">
          <a:xfrm>
            <a:off x="1810867" y="5000625"/>
            <a:ext cx="8564686"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250" dirty="0">
                <a:solidFill>
                  <a:srgbClr val="FFFF00"/>
                </a:solidFill>
              </a:rPr>
              <a:t>Pilot MUST NOT engage starter until person cranking calls start.</a:t>
            </a:r>
            <a:endParaRPr lang="en-US" altLang="en-US" sz="2672" dirty="0">
              <a:solidFill>
                <a:srgbClr val="FFFF00"/>
              </a:solidFill>
            </a:endParaRPr>
          </a:p>
        </p:txBody>
      </p:sp>
    </p:spTree>
    <p:extLst>
      <p:ext uri="{BB962C8B-B14F-4D97-AF65-F5344CB8AC3E}">
        <p14:creationId xmlns:p14="http://schemas.microsoft.com/office/powerpoint/2010/main" val="22094760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7875" name="AutoShape 2"/>
          <p:cNvSpPr>
            <a:spLocks/>
          </p:cNvSpPr>
          <p:nvPr/>
        </p:nvSpPr>
        <p:spPr bwMode="auto">
          <a:xfrm>
            <a:off x="2118941" y="2263676"/>
            <a:ext cx="7953003" cy="21252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672" dirty="0"/>
              <a:t>Flap extension speed: </a:t>
            </a:r>
            <a:r>
              <a:rPr lang="en-US" altLang="en-US" sz="2672" b="1" dirty="0">
                <a:solidFill>
                  <a:srgbClr val="FFFF00"/>
                </a:solidFill>
              </a:rPr>
              <a:t>111 MPH</a:t>
            </a:r>
          </a:p>
          <a:p>
            <a:pPr algn="ctr" eaLnBrk="1"/>
            <a:endParaRPr lang="en-US" altLang="en-US" sz="2672" dirty="0"/>
          </a:p>
          <a:p>
            <a:pPr algn="ctr" eaLnBrk="1"/>
            <a:r>
              <a:rPr lang="en-US" altLang="en-US" sz="2672" dirty="0"/>
              <a:t>Extension at higher air speeds causes stress on  the flap attach points.  This can result leaking from the fuel tanks... Or worse.</a:t>
            </a:r>
          </a:p>
        </p:txBody>
      </p:sp>
      <p:sp>
        <p:nvSpPr>
          <p:cNvPr id="207876"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EB779EBE-BF08-4ECD-A738-4B4FB24F4546}" type="slidenum">
              <a:rPr lang="en-US" altLang="en-US" sz="1266"/>
              <a:pPr algn="ctr" eaLnBrk="1"/>
              <a:t>12</a:t>
            </a:fld>
            <a:endParaRPr lang="en-US" altLang="en-US" sz="2672"/>
          </a:p>
        </p:txBody>
      </p:sp>
      <p:sp>
        <p:nvSpPr>
          <p:cNvPr id="207877" name="AutoShape 4"/>
          <p:cNvSpPr>
            <a:spLocks/>
          </p:cNvSpPr>
          <p:nvPr/>
        </p:nvSpPr>
        <p:spPr bwMode="auto">
          <a:xfrm>
            <a:off x="7855148" y="6401470"/>
            <a:ext cx="2773785"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7878" name="AutoShape 5"/>
          <p:cNvSpPr>
            <a:spLocks/>
          </p:cNvSpPr>
          <p:nvPr/>
        </p:nvSpPr>
        <p:spPr bwMode="auto">
          <a:xfrm>
            <a:off x="5592590" y="877342"/>
            <a:ext cx="996776"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Flaps</a:t>
            </a:r>
            <a:endParaRPr lang="en-US" altLang="en-US" sz="2672">
              <a:solidFill>
                <a:srgbClr val="FFFF00"/>
              </a:solidFill>
            </a:endParaRPr>
          </a:p>
        </p:txBody>
      </p:sp>
    </p:spTree>
    <p:extLst>
      <p:ext uri="{BB962C8B-B14F-4D97-AF65-F5344CB8AC3E}">
        <p14:creationId xmlns:p14="http://schemas.microsoft.com/office/powerpoint/2010/main" val="36680042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8899" name="AutoShape 2"/>
          <p:cNvSpPr>
            <a:spLocks/>
          </p:cNvSpPr>
          <p:nvPr/>
        </p:nvSpPr>
        <p:spPr bwMode="auto">
          <a:xfrm>
            <a:off x="2047504" y="2139777"/>
            <a:ext cx="4220393" cy="1768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t>Flaps are extended or retracted by turning the yellow crank.  Each turn equals 2º of flap movement.  May be operated from front or rear cockpit.</a:t>
            </a:r>
            <a:endParaRPr lang="en-US" altLang="en-US" sz="2672"/>
          </a:p>
        </p:txBody>
      </p:sp>
      <p:sp>
        <p:nvSpPr>
          <p:cNvPr id="208900"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F2898854-E082-4A04-ACCB-8D0C94D87A4D}" type="slidenum">
              <a:rPr lang="en-US" altLang="en-US" sz="1266"/>
              <a:pPr algn="ctr" eaLnBrk="1"/>
              <a:t>13</a:t>
            </a:fld>
            <a:endParaRPr lang="en-US" altLang="en-US" sz="2672"/>
          </a:p>
        </p:txBody>
      </p:sp>
      <p:sp>
        <p:nvSpPr>
          <p:cNvPr id="208901" name="AutoShape 4"/>
          <p:cNvSpPr>
            <a:spLocks/>
          </p:cNvSpPr>
          <p:nvPr/>
        </p:nvSpPr>
        <p:spPr bwMode="auto">
          <a:xfrm>
            <a:off x="7855148" y="6401470"/>
            <a:ext cx="2773785"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8902" name="AutoShape 5"/>
          <p:cNvSpPr>
            <a:spLocks/>
          </p:cNvSpPr>
          <p:nvPr/>
        </p:nvSpPr>
        <p:spPr bwMode="auto">
          <a:xfrm>
            <a:off x="3719383" y="948779"/>
            <a:ext cx="4460789"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Flap Extension</a:t>
            </a:r>
            <a:endParaRPr lang="en-US" altLang="en-US" sz="2672" dirty="0">
              <a:solidFill>
                <a:srgbClr val="FFFF00"/>
              </a:solidFill>
            </a:endParaRPr>
          </a:p>
        </p:txBody>
      </p:sp>
      <p:pic>
        <p:nvPicPr>
          <p:cNvPr id="202758" name="IMG_0961.m4v" descr="IMG_0961.m4v">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311429" y="2210098"/>
            <a:ext cx="4107656" cy="2311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2759" name="AutoShape 7"/>
          <p:cNvSpPr>
            <a:spLocks/>
          </p:cNvSpPr>
          <p:nvPr/>
        </p:nvSpPr>
        <p:spPr bwMode="auto">
          <a:xfrm>
            <a:off x="1977182" y="5086573"/>
            <a:ext cx="8236521" cy="7500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250"/>
              <a:t>Make sure passengers are briefed that the spinning flap handle could hit their ankle if it is placed in the arc of the handle.</a:t>
            </a:r>
            <a:endParaRPr lang="en-US" altLang="en-US" sz="2672"/>
          </a:p>
        </p:txBody>
      </p:sp>
    </p:spTree>
    <p:extLst>
      <p:ext uri="{BB962C8B-B14F-4D97-AF65-F5344CB8AC3E}">
        <p14:creationId xmlns:p14="http://schemas.microsoft.com/office/powerpoint/2010/main" val="9830463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2758"/>
                                        </p:tgtEl>
                                      </p:cBhvr>
                                    </p:cmd>
                                  </p:childTnLst>
                                </p:cTn>
                              </p:par>
                              <p:par>
                                <p:cTn id="7" presetID="1" presetClass="entr" presetSubtype="0" fill="hold" grpId="0" nodeType="withEffect">
                                  <p:stCondLst>
                                    <p:cond delay="0"/>
                                  </p:stCondLst>
                                  <p:childTnLst>
                                    <p:set>
                                      <p:cBhvr>
                                        <p:cTn id="8" dur="1" fill="hold">
                                          <p:stCondLst>
                                            <p:cond delay="499"/>
                                          </p:stCondLst>
                                        </p:cTn>
                                        <p:tgtEl>
                                          <p:spTgt spid="20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02758"/>
                </p:tgtEl>
              </p:cMediaNode>
            </p:video>
            <p:seq concurrent="1" nextAc="seek">
              <p:cTn id="10" restart="whenNotActive" fill="hold" evtFilter="cancelBubble" nodeType="interactiveSeq">
                <p:stCondLst>
                  <p:cond evt="onClick" delay="0">
                    <p:tgtEl>
                      <p:spTgt spid="202758"/>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202758"/>
                                        </p:tgtEl>
                                      </p:cBhvr>
                                    </p:cmd>
                                  </p:childTnLst>
                                </p:cTn>
                              </p:par>
                            </p:childTnLst>
                          </p:cTn>
                        </p:par>
                      </p:childTnLst>
                    </p:cTn>
                  </p:par>
                </p:childTnLst>
              </p:cTn>
              <p:nextCondLst>
                <p:cond evt="onClick" delay="0">
                  <p:tgtEl>
                    <p:spTgt spid="202758"/>
                  </p:tgtEl>
                </p:cond>
              </p:nextCondLst>
            </p:seq>
          </p:childTnLst>
        </p:cTn>
      </p:par>
    </p:tnLst>
    <p:bldLst>
      <p:bldP spid="20275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10947"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C98D382D-8D42-4435-A3B9-03B74B6C99AD}" type="slidenum">
              <a:rPr lang="en-US" altLang="en-US" sz="1266"/>
              <a:pPr algn="ctr" eaLnBrk="1"/>
              <a:t>14</a:t>
            </a:fld>
            <a:endParaRPr lang="en-US" altLang="en-US" sz="2672"/>
          </a:p>
        </p:txBody>
      </p:sp>
      <p:sp>
        <p:nvSpPr>
          <p:cNvPr id="210948" name="AutoShape 3"/>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0949" name="AutoShape 4"/>
          <p:cNvSpPr>
            <a:spLocks/>
          </p:cNvSpPr>
          <p:nvPr/>
        </p:nvSpPr>
        <p:spPr bwMode="auto">
          <a:xfrm>
            <a:off x="3770375" y="1154162"/>
            <a:ext cx="4291831"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Unlocking The Tail Wheel</a:t>
            </a:r>
            <a:endParaRPr lang="en-US" altLang="en-US" sz="2672" dirty="0">
              <a:solidFill>
                <a:srgbClr val="FFFF00"/>
              </a:solidFill>
            </a:endParaRPr>
          </a:p>
        </p:txBody>
      </p:sp>
      <p:sp>
        <p:nvSpPr>
          <p:cNvPr id="210951" name="AutoShape 6"/>
          <p:cNvSpPr>
            <a:spLocks/>
          </p:cNvSpPr>
          <p:nvPr/>
        </p:nvSpPr>
        <p:spPr bwMode="auto">
          <a:xfrm>
            <a:off x="1749475" y="2207865"/>
            <a:ext cx="8638534" cy="299145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defTabSz="457200">
              <a:defRPr sz="3800">
                <a:solidFill>
                  <a:srgbClr val="FFFFFF"/>
                </a:solidFill>
                <a:latin typeface="Helvetica Light" charset="0"/>
                <a:ea typeface="Helvetica Light" charset="0"/>
                <a:cs typeface="Helvetica Light" charset="0"/>
                <a:sym typeface="Helvetica Light" charset="0"/>
              </a:defRPr>
            </a:lvl1pPr>
            <a:lvl2pPr marL="742950" indent="-285750" defTabSz="457200">
              <a:defRPr sz="3800">
                <a:solidFill>
                  <a:srgbClr val="FFFFFF"/>
                </a:solidFill>
                <a:latin typeface="Helvetica Light" charset="0"/>
                <a:ea typeface="Helvetica Light" charset="0"/>
                <a:cs typeface="Helvetica Light" charset="0"/>
                <a:sym typeface="Helvetica Light" charset="0"/>
              </a:defRPr>
            </a:lvl2pPr>
            <a:lvl3pPr marL="1143000" indent="-228600" defTabSz="457200">
              <a:defRPr sz="3800">
                <a:solidFill>
                  <a:srgbClr val="FFFFFF"/>
                </a:solidFill>
                <a:latin typeface="Helvetica Light" charset="0"/>
                <a:ea typeface="Helvetica Light" charset="0"/>
                <a:cs typeface="Helvetica Light" charset="0"/>
                <a:sym typeface="Helvetica Light" charset="0"/>
              </a:defRPr>
            </a:lvl3pPr>
            <a:lvl4pPr marL="1600200" indent="-228600" defTabSz="457200">
              <a:defRPr sz="3800">
                <a:solidFill>
                  <a:srgbClr val="FFFFFF"/>
                </a:solidFill>
                <a:latin typeface="Helvetica Light" charset="0"/>
                <a:ea typeface="Helvetica Light" charset="0"/>
                <a:cs typeface="Helvetica Light" charset="0"/>
                <a:sym typeface="Helvetica Light" charset="0"/>
              </a:defRPr>
            </a:lvl4pPr>
            <a:lvl5pPr marL="2057400" indent="-228600" defTabSz="457200">
              <a:defRPr sz="3800">
                <a:solidFill>
                  <a:srgbClr val="FFFFFF"/>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spcBef>
                <a:spcPts val="844"/>
              </a:spcBef>
            </a:pP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 steerable, self-centering tail wheel is interconnected with the rudder through shock absorber springs and provides steering throughout the rudder arc. Beyond this arc, the wheel is free to swivel and will reengage when it returns to a position within the rudder arc.</a:t>
            </a:r>
          </a:p>
        </p:txBody>
      </p:sp>
    </p:spTree>
    <p:extLst>
      <p:ext uri="{BB962C8B-B14F-4D97-AF65-F5344CB8AC3E}">
        <p14:creationId xmlns:p14="http://schemas.microsoft.com/office/powerpoint/2010/main" val="292977784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
          <p:cNvSpPr>
            <a:spLocks noGrp="1" noChangeArrowheads="1"/>
          </p:cNvSpPr>
          <p:nvPr>
            <p:ph type="title"/>
          </p:nvPr>
        </p:nvSpPr>
        <p:spPr>
          <a:xfrm>
            <a:off x="2193727" y="285750"/>
            <a:ext cx="7803431" cy="990081"/>
          </a:xfrm>
        </p:spPr>
        <p:txBody>
          <a:bodyPr/>
          <a:lstStyle/>
          <a:p>
            <a:pPr eaLnBrk="1"/>
            <a:r>
              <a:rPr lang="en-US" altLang="en-US" dirty="0" smtClean="0"/>
              <a:t>BT-15</a:t>
            </a:r>
            <a:endParaRPr lang="en-US" altLang="en-US" dirty="0"/>
          </a:p>
        </p:txBody>
      </p:sp>
      <p:sp>
        <p:nvSpPr>
          <p:cNvPr id="211971"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066BC6F3-762A-44F4-BC8A-7C8DE85AF03B}" type="slidenum">
              <a:rPr lang="en-US" altLang="en-US" sz="1266"/>
              <a:pPr algn="ctr" eaLnBrk="1"/>
              <a:t>15</a:t>
            </a:fld>
            <a:endParaRPr lang="en-US" altLang="en-US" sz="2672"/>
          </a:p>
        </p:txBody>
      </p:sp>
      <p:sp>
        <p:nvSpPr>
          <p:cNvPr id="211972" name="AutoShape 3"/>
          <p:cNvSpPr>
            <a:spLocks/>
          </p:cNvSpPr>
          <p:nvPr/>
        </p:nvSpPr>
        <p:spPr bwMode="auto">
          <a:xfrm>
            <a:off x="7878590" y="6437189"/>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1974" name="AutoShape 5"/>
          <p:cNvSpPr>
            <a:spLocks/>
          </p:cNvSpPr>
          <p:nvPr/>
        </p:nvSpPr>
        <p:spPr bwMode="auto">
          <a:xfrm>
            <a:off x="5393904" y="1099751"/>
            <a:ext cx="1394147"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Canopy</a:t>
            </a:r>
            <a:endParaRPr lang="en-US" altLang="en-US" sz="2672" dirty="0">
              <a:solidFill>
                <a:srgbClr val="FFFF00"/>
              </a:solidFill>
            </a:endParaRPr>
          </a:p>
        </p:txBody>
      </p:sp>
      <p:pic>
        <p:nvPicPr>
          <p:cNvPr id="205830" name="IMG_0971-3.m4v" descr="IMG_0971-3.m4v">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078141" y="2700115"/>
            <a:ext cx="4223742" cy="237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1976" name="AutoShape 7"/>
          <p:cNvSpPr>
            <a:spLocks/>
          </p:cNvSpPr>
          <p:nvPr/>
        </p:nvSpPr>
        <p:spPr bwMode="auto">
          <a:xfrm>
            <a:off x="1712640" y="2325625"/>
            <a:ext cx="3979292" cy="31253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t>Passengers should be briefed on the operation of the canopy.  To open grasp the yellow handle and twist in either direction. Release to set  lock pins.</a:t>
            </a:r>
          </a:p>
          <a:p>
            <a:pPr eaLnBrk="1"/>
            <a:endParaRPr lang="en-US" altLang="en-US" sz="2250" dirty="0"/>
          </a:p>
          <a:p>
            <a:pPr eaLnBrk="1"/>
            <a:r>
              <a:rPr lang="en-US" altLang="en-US" sz="2250" dirty="0"/>
              <a:t>Canopy can be in any position for any phase of flight.</a:t>
            </a:r>
            <a:endParaRPr lang="en-US" altLang="en-US" sz="2672" dirty="0"/>
          </a:p>
        </p:txBody>
      </p:sp>
    </p:spTree>
    <p:extLst>
      <p:ext uri="{BB962C8B-B14F-4D97-AF65-F5344CB8AC3E}">
        <p14:creationId xmlns:p14="http://schemas.microsoft.com/office/powerpoint/2010/main" val="34479542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8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5830"/>
                </p:tgtEl>
              </p:cMediaNode>
            </p:video>
            <p:seq concurrent="1" nextAc="seek">
              <p:cTn id="8" restart="whenNotActive" fill="hold" evtFilter="cancelBubble" nodeType="interactiveSeq">
                <p:stCondLst>
                  <p:cond evt="onClick" delay="0">
                    <p:tgtEl>
                      <p:spTgt spid="20583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5830"/>
                                        </p:tgtEl>
                                      </p:cBhvr>
                                    </p:cmd>
                                  </p:childTnLst>
                                </p:cTn>
                              </p:par>
                            </p:childTnLst>
                          </p:cTn>
                        </p:par>
                      </p:childTnLst>
                    </p:cTn>
                  </p:par>
                </p:childTnLst>
              </p:cTn>
              <p:nextCondLst>
                <p:cond evt="onClick" delay="0">
                  <p:tgtEl>
                    <p:spTgt spid="20583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ChangeArrowheads="1"/>
          </p:cNvSpPr>
          <p:nvPr>
            <p:ph type="title"/>
          </p:nvPr>
        </p:nvSpPr>
        <p:spPr>
          <a:xfrm>
            <a:off x="2193727" y="10048"/>
            <a:ext cx="7803431" cy="953780"/>
          </a:xfrm>
        </p:spPr>
        <p:txBody>
          <a:bodyPr/>
          <a:lstStyle/>
          <a:p>
            <a:pPr eaLnBrk="1"/>
            <a:r>
              <a:rPr lang="en-US" altLang="en-US" dirty="0" smtClean="0"/>
              <a:t>BT-15</a:t>
            </a:r>
            <a:endParaRPr lang="en-US" altLang="en-US" dirty="0"/>
          </a:p>
        </p:txBody>
      </p:sp>
      <p:sp>
        <p:nvSpPr>
          <p:cNvPr id="212995"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393F6DF8-27A9-4EB4-B14F-C04D4FDB1048}" type="slidenum">
              <a:rPr lang="en-US" altLang="en-US" sz="1266"/>
              <a:pPr algn="ctr" eaLnBrk="1"/>
              <a:t>16</a:t>
            </a:fld>
            <a:endParaRPr lang="en-US" altLang="en-US" sz="2672"/>
          </a:p>
        </p:txBody>
      </p:sp>
      <p:sp>
        <p:nvSpPr>
          <p:cNvPr id="212996" name="AutoShape 3"/>
          <p:cNvSpPr>
            <a:spLocks/>
          </p:cNvSpPr>
          <p:nvPr/>
        </p:nvSpPr>
        <p:spPr bwMode="auto">
          <a:xfrm>
            <a:off x="7878590" y="6437189"/>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2997" name="AutoShape 4"/>
          <p:cNvSpPr>
            <a:spLocks/>
          </p:cNvSpPr>
          <p:nvPr/>
        </p:nvSpPr>
        <p:spPr bwMode="auto">
          <a:xfrm>
            <a:off x="4737572" y="840259"/>
            <a:ext cx="2706811" cy="5313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Emergency Exit</a:t>
            </a:r>
            <a:endParaRPr lang="en-US" altLang="en-US" sz="2672" dirty="0">
              <a:solidFill>
                <a:srgbClr val="FFFF00"/>
              </a:solidFill>
            </a:endParaRPr>
          </a:p>
        </p:txBody>
      </p:sp>
      <p:pic>
        <p:nvPicPr>
          <p:cNvPr id="212999" name="Picture 6" descr="IMG_097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1049" y="2051596"/>
            <a:ext cx="3081859" cy="4109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6855" name="Picture 7" descr="pasted-im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0195" y="4767337"/>
            <a:ext cx="741164" cy="567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001" name="Picture 8"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1098" y="4671343"/>
            <a:ext cx="1319361" cy="894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3002" name="AutoShape 9"/>
          <p:cNvSpPr>
            <a:spLocks/>
          </p:cNvSpPr>
          <p:nvPr/>
        </p:nvSpPr>
        <p:spPr bwMode="auto">
          <a:xfrm>
            <a:off x="1311562" y="2726346"/>
            <a:ext cx="5028531" cy="1428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Emergency panels are located in both front and rear canopies.  Passengers should be briefed on the operation prior to flight.</a:t>
            </a:r>
            <a:endParaRPr lang="en-US" altLang="en-US" sz="2672" dirty="0"/>
          </a:p>
        </p:txBody>
      </p:sp>
    </p:spTree>
    <p:extLst>
      <p:ext uri="{BB962C8B-B14F-4D97-AF65-F5344CB8AC3E}">
        <p14:creationId xmlns:p14="http://schemas.microsoft.com/office/powerpoint/2010/main" val="16805465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6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
          <p:cNvSpPr>
            <a:spLocks noGrp="1" noChangeArrowheads="1"/>
          </p:cNvSpPr>
          <p:nvPr>
            <p:ph type="title"/>
          </p:nvPr>
        </p:nvSpPr>
        <p:spPr>
          <a:xfrm>
            <a:off x="2193727" y="10047"/>
            <a:ext cx="7803431" cy="929067"/>
          </a:xfrm>
        </p:spPr>
        <p:txBody>
          <a:bodyPr/>
          <a:lstStyle/>
          <a:p>
            <a:pPr eaLnBrk="1"/>
            <a:r>
              <a:rPr lang="en-US" altLang="en-US" dirty="0" smtClean="0"/>
              <a:t>BT-15</a:t>
            </a:r>
            <a:endParaRPr lang="en-US" altLang="en-US" dirty="0"/>
          </a:p>
        </p:txBody>
      </p:sp>
      <p:sp>
        <p:nvSpPr>
          <p:cNvPr id="214019"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524E164A-26D1-41C5-BBCD-13A59152FC96}" type="slidenum">
              <a:rPr lang="en-US" altLang="en-US" sz="1266"/>
              <a:pPr algn="ctr" eaLnBrk="1"/>
              <a:t>17</a:t>
            </a:fld>
            <a:endParaRPr lang="en-US" altLang="en-US" sz="2672"/>
          </a:p>
        </p:txBody>
      </p:sp>
      <p:sp>
        <p:nvSpPr>
          <p:cNvPr id="214020" name="AutoShape 3"/>
          <p:cNvSpPr>
            <a:spLocks/>
          </p:cNvSpPr>
          <p:nvPr/>
        </p:nvSpPr>
        <p:spPr bwMode="auto">
          <a:xfrm>
            <a:off x="7878590" y="6437189"/>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4021" name="AutoShape 4"/>
          <p:cNvSpPr>
            <a:spLocks/>
          </p:cNvSpPr>
          <p:nvPr/>
        </p:nvSpPr>
        <p:spPr bwMode="auto">
          <a:xfrm>
            <a:off x="4102444" y="877330"/>
            <a:ext cx="3929448" cy="3619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System Questions</a:t>
            </a:r>
            <a:endParaRPr lang="en-US" altLang="en-US" sz="2672" dirty="0">
              <a:solidFill>
                <a:srgbClr val="FFFF00"/>
              </a:solidFill>
            </a:endParaRPr>
          </a:p>
        </p:txBody>
      </p:sp>
      <p:sp>
        <p:nvSpPr>
          <p:cNvPr id="214023" name="AutoShape 6"/>
          <p:cNvSpPr>
            <a:spLocks/>
          </p:cNvSpPr>
          <p:nvPr/>
        </p:nvSpPr>
        <p:spPr bwMode="auto">
          <a:xfrm>
            <a:off x="1969368" y="2015318"/>
            <a:ext cx="8357071" cy="31253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fuel capacity?</a:t>
            </a:r>
          </a:p>
          <a:p>
            <a:pPr eaLnBrk="1"/>
            <a:endPar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reserve fuel?  Which tank?</a:t>
            </a:r>
          </a:p>
          <a:p>
            <a:pPr eaLnBrk="1"/>
            <a:endPar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maximum flap extension speed?</a:t>
            </a:r>
          </a:p>
          <a:p>
            <a:pPr eaLnBrk="1"/>
            <a:endPar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How many degrees per turn does the flap handle move the flaps?</a:t>
            </a:r>
          </a:p>
          <a:p>
            <a:pPr eaLnBrk="1"/>
            <a:endPar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How is the tail wheel unlocked?</a:t>
            </a:r>
            <a:endParaRPr lang="en-US" altLang="en-US" sz="2672"/>
          </a:p>
        </p:txBody>
      </p:sp>
      <p:sp>
        <p:nvSpPr>
          <p:cNvPr id="207879" name="AutoShape 7"/>
          <p:cNvSpPr>
            <a:spLocks/>
          </p:cNvSpPr>
          <p:nvPr/>
        </p:nvSpPr>
        <p:spPr bwMode="auto">
          <a:xfrm>
            <a:off x="2844478" y="2383668"/>
            <a:ext cx="7809012" cy="31253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120 gallons</a:t>
            </a:r>
          </a:p>
          <a:p>
            <a:pPr algn="ct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~17 gallons,   Right</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111 MPH</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2º per turn</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By turning the aircraft beyond the normal turning arc.</a:t>
            </a:r>
            <a:endParaRPr lang="en-US" altLang="en-US" sz="2672" dirty="0"/>
          </a:p>
        </p:txBody>
      </p:sp>
    </p:spTree>
    <p:extLst>
      <p:ext uri="{BB962C8B-B14F-4D97-AF65-F5344CB8AC3E}">
        <p14:creationId xmlns:p14="http://schemas.microsoft.com/office/powerpoint/2010/main" val="28993419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78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78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uiExpand="1"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p:cNvSpPr>
            <a:spLocks noGrp="1" noChangeArrowheads="1"/>
          </p:cNvSpPr>
          <p:nvPr>
            <p:ph type="title"/>
          </p:nvPr>
        </p:nvSpPr>
        <p:spPr>
          <a:xfrm>
            <a:off x="2193727" y="10047"/>
            <a:ext cx="7803431" cy="780785"/>
          </a:xfrm>
        </p:spPr>
        <p:txBody>
          <a:bodyPr/>
          <a:lstStyle/>
          <a:p>
            <a:pPr eaLnBrk="1"/>
            <a:r>
              <a:rPr lang="en-US" altLang="en-US" dirty="0" smtClean="0"/>
              <a:t>BT-15</a:t>
            </a:r>
            <a:endParaRPr lang="en-US" altLang="en-US" dirty="0"/>
          </a:p>
        </p:txBody>
      </p:sp>
      <p:sp>
        <p:nvSpPr>
          <p:cNvPr id="215043"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44E5FADB-A682-4BE0-8DA8-A12F9BC13F54}" type="slidenum">
              <a:rPr lang="en-US" altLang="en-US" sz="1266"/>
              <a:pPr algn="ctr" eaLnBrk="1"/>
              <a:t>18</a:t>
            </a:fld>
            <a:endParaRPr lang="en-US" altLang="en-US" sz="2672"/>
          </a:p>
        </p:txBody>
      </p:sp>
      <p:sp>
        <p:nvSpPr>
          <p:cNvPr id="215044" name="AutoShape 3"/>
          <p:cNvSpPr>
            <a:spLocks/>
          </p:cNvSpPr>
          <p:nvPr/>
        </p:nvSpPr>
        <p:spPr bwMode="auto">
          <a:xfrm>
            <a:off x="7878590" y="6437189"/>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5045" name="AutoShape 4"/>
          <p:cNvSpPr>
            <a:spLocks/>
          </p:cNvSpPr>
          <p:nvPr/>
        </p:nvSpPr>
        <p:spPr bwMode="auto">
          <a:xfrm>
            <a:off x="4263081" y="704335"/>
            <a:ext cx="3929449" cy="51898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System Questions</a:t>
            </a:r>
            <a:endParaRPr lang="en-US" altLang="en-US" sz="2672" dirty="0">
              <a:solidFill>
                <a:srgbClr val="FFFF00"/>
              </a:solidFill>
            </a:endParaRPr>
          </a:p>
        </p:txBody>
      </p:sp>
      <p:sp>
        <p:nvSpPr>
          <p:cNvPr id="215047" name="AutoShape 6"/>
          <p:cNvSpPr>
            <a:spLocks/>
          </p:cNvSpPr>
          <p:nvPr/>
        </p:nvSpPr>
        <p:spPr bwMode="auto">
          <a:xfrm>
            <a:off x="2087129" y="1556951"/>
            <a:ext cx="8357071" cy="415187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normal TO distance, 80F, Sea Level?</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normal power setting for TO?</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minimum amount of oil?</a:t>
            </a: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best glide speed?</a:t>
            </a: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are the stall speeds?</a:t>
            </a:r>
            <a:endParaRPr lang="en-US" altLang="en-US" sz="2672" dirty="0"/>
          </a:p>
        </p:txBody>
      </p:sp>
      <p:sp>
        <p:nvSpPr>
          <p:cNvPr id="208903" name="AutoShape 7"/>
          <p:cNvSpPr>
            <a:spLocks/>
          </p:cNvSpPr>
          <p:nvPr/>
        </p:nvSpPr>
        <p:spPr bwMode="auto">
          <a:xfrm>
            <a:off x="2910894" y="2471351"/>
            <a:ext cx="6498580" cy="28764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1500 feet</a:t>
            </a:r>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ct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Full </a:t>
            </a:r>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2250 rpm</a:t>
            </a:r>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~7 gallons (</a:t>
            </a:r>
            <a:r>
              <a:rPr lang="en-US" altLang="en-US" sz="2250" b="1" i="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 listed</a:t>
            </a:r>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90MPH</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Vs0 72MPH,  30º flaps 65MPH,  60º flaps 62MPH</a:t>
            </a:r>
            <a:endParaRPr lang="en-US" altLang="en-US" sz="2672" dirty="0"/>
          </a:p>
        </p:txBody>
      </p:sp>
    </p:spTree>
    <p:extLst>
      <p:ext uri="{BB962C8B-B14F-4D97-AF65-F5344CB8AC3E}">
        <p14:creationId xmlns:p14="http://schemas.microsoft.com/office/powerpoint/2010/main" val="7806453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9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89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89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89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3" grpId="0" uiExpand="1"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
          <p:cNvSpPr>
            <a:spLocks noGrp="1" noChangeArrowheads="1"/>
          </p:cNvSpPr>
          <p:nvPr>
            <p:ph type="title"/>
          </p:nvPr>
        </p:nvSpPr>
        <p:spPr>
          <a:xfrm>
            <a:off x="2193727" y="10047"/>
            <a:ext cx="7803431" cy="1300385"/>
          </a:xfrm>
        </p:spPr>
        <p:txBody>
          <a:bodyPr/>
          <a:lstStyle/>
          <a:p>
            <a:pPr eaLnBrk="1"/>
            <a:r>
              <a:rPr lang="en-US" altLang="en-US"/>
              <a:t>BT-13</a:t>
            </a:r>
          </a:p>
        </p:txBody>
      </p:sp>
      <p:sp>
        <p:nvSpPr>
          <p:cNvPr id="216067"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DD9D1CD9-EB3C-45E6-BE18-472091FEF01F}" type="slidenum">
              <a:rPr lang="en-US" altLang="en-US" sz="1266"/>
              <a:pPr algn="ctr" eaLnBrk="1"/>
              <a:t>19</a:t>
            </a:fld>
            <a:endParaRPr lang="en-US" altLang="en-US" sz="2672"/>
          </a:p>
        </p:txBody>
      </p:sp>
      <p:sp>
        <p:nvSpPr>
          <p:cNvPr id="216068" name="AutoShape 3"/>
          <p:cNvSpPr>
            <a:spLocks/>
          </p:cNvSpPr>
          <p:nvPr/>
        </p:nvSpPr>
        <p:spPr bwMode="auto">
          <a:xfrm>
            <a:off x="7878590" y="6437189"/>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16069" name="AutoShape 4"/>
          <p:cNvSpPr>
            <a:spLocks/>
          </p:cNvSpPr>
          <p:nvPr/>
        </p:nvSpPr>
        <p:spPr bwMode="auto">
          <a:xfrm>
            <a:off x="4540002" y="984498"/>
            <a:ext cx="3101951"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System Questions</a:t>
            </a:r>
            <a:endParaRPr lang="en-US" altLang="en-US" sz="2672">
              <a:solidFill>
                <a:srgbClr val="FFFF00"/>
              </a:solidFill>
            </a:endParaRPr>
          </a:p>
        </p:txBody>
      </p:sp>
      <p:sp>
        <p:nvSpPr>
          <p:cNvPr id="216071" name="AutoShape 6"/>
          <p:cNvSpPr>
            <a:spLocks/>
          </p:cNvSpPr>
          <p:nvPr/>
        </p:nvSpPr>
        <p:spPr bwMode="auto">
          <a:xfrm>
            <a:off x="1912441" y="1854026"/>
            <a:ext cx="8357071" cy="31253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desired engine oil pressure in flight?</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desired engine oil temperature in flight?</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speed is </a:t>
            </a:r>
            <a:r>
              <a:rPr lang="en-US" altLang="en-US" sz="2250"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Vne</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maximum gross weight?</a:t>
            </a:r>
          </a:p>
          <a:p>
            <a:pPr eaLnBrk="1"/>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What is the maximum baggage weight?</a:t>
            </a:r>
            <a:endParaRPr lang="en-US" altLang="en-US" sz="2672" dirty="0"/>
          </a:p>
        </p:txBody>
      </p:sp>
      <p:sp>
        <p:nvSpPr>
          <p:cNvPr id="209927" name="AutoShape 7"/>
          <p:cNvSpPr>
            <a:spLocks/>
          </p:cNvSpPr>
          <p:nvPr/>
        </p:nvSpPr>
        <p:spPr bwMode="auto">
          <a:xfrm>
            <a:off x="2736205" y="2222376"/>
            <a:ext cx="4049613" cy="31253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70 to 75 PSI</a:t>
            </a:r>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50 to 70 Degrees C</a:t>
            </a:r>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207 </a:t>
            </a:r>
            <a:r>
              <a:rPr lang="en-US" altLang="en-US" sz="2250" b="1" dirty="0" smtClean="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MPH</a:t>
            </a:r>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4496 pounds</a:t>
            </a:r>
          </a:p>
          <a:p>
            <a:pPr eaLnBrk="1"/>
            <a:endPar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r>
              <a:rPr lang="en-US" altLang="en-US" sz="2250" b="1" dirty="0">
                <a:solidFill>
                  <a:srgbClr val="C82506"/>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175 pounds</a:t>
            </a:r>
            <a:endParaRPr lang="en-US" altLang="en-US" sz="2672" dirty="0"/>
          </a:p>
        </p:txBody>
      </p:sp>
    </p:spTree>
    <p:extLst>
      <p:ext uri="{BB962C8B-B14F-4D97-AF65-F5344CB8AC3E}">
        <p14:creationId xmlns:p14="http://schemas.microsoft.com/office/powerpoint/2010/main" val="30989933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99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99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196611"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FC9F1352-8C57-47B5-9925-271D44D486FB}" type="slidenum">
              <a:rPr lang="en-US" altLang="en-US" sz="1266"/>
              <a:pPr algn="ctr" eaLnBrk="1"/>
              <a:t>2</a:t>
            </a:fld>
            <a:endParaRPr lang="en-US" altLang="en-US" sz="2672"/>
          </a:p>
        </p:txBody>
      </p:sp>
      <p:sp>
        <p:nvSpPr>
          <p:cNvPr id="196612" name="AutoShape 3"/>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196613" name="AutoShape 4"/>
          <p:cNvSpPr>
            <a:spLocks/>
          </p:cNvSpPr>
          <p:nvPr/>
        </p:nvSpPr>
        <p:spPr bwMode="auto">
          <a:xfrm>
            <a:off x="5388322" y="951470"/>
            <a:ext cx="1414240" cy="60548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General</a:t>
            </a:r>
            <a:endParaRPr lang="en-US" altLang="en-US" sz="2672" dirty="0">
              <a:solidFill>
                <a:srgbClr val="FFFF00"/>
              </a:solidFill>
            </a:endParaRPr>
          </a:p>
        </p:txBody>
      </p:sp>
      <p:sp>
        <p:nvSpPr>
          <p:cNvPr id="196614" name="AutoShape 5"/>
          <p:cNvSpPr>
            <a:spLocks/>
          </p:cNvSpPr>
          <p:nvPr/>
        </p:nvSpPr>
        <p:spPr bwMode="auto">
          <a:xfrm>
            <a:off x="2152427" y="1556951"/>
            <a:ext cx="7886030" cy="504990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marL="384175" indent="-384175" defTabSz="457200">
              <a:defRPr sz="3800">
                <a:solidFill>
                  <a:srgbClr val="FFFFFF"/>
                </a:solidFill>
                <a:latin typeface="Helvetica Light" charset="0"/>
                <a:ea typeface="Helvetica Light" charset="0"/>
                <a:cs typeface="Helvetica Light" charset="0"/>
                <a:sym typeface="Helvetica Light" charset="0"/>
              </a:defRPr>
            </a:lvl1pPr>
            <a:lvl2pPr marL="742950" indent="-285750" defTabSz="457200">
              <a:defRPr sz="3800">
                <a:solidFill>
                  <a:srgbClr val="FFFFFF"/>
                </a:solidFill>
                <a:latin typeface="Helvetica Light" charset="0"/>
                <a:ea typeface="Helvetica Light" charset="0"/>
                <a:cs typeface="Helvetica Light" charset="0"/>
                <a:sym typeface="Helvetica Light" charset="0"/>
              </a:defRPr>
            </a:lvl2pPr>
            <a:lvl3pPr marL="1143000" indent="-228600" defTabSz="457200">
              <a:defRPr sz="3800">
                <a:solidFill>
                  <a:srgbClr val="FFFFFF"/>
                </a:solidFill>
                <a:latin typeface="Helvetica Light" charset="0"/>
                <a:ea typeface="Helvetica Light" charset="0"/>
                <a:cs typeface="Helvetica Light" charset="0"/>
                <a:sym typeface="Helvetica Light" charset="0"/>
              </a:defRPr>
            </a:lvl3pPr>
            <a:lvl4pPr marL="1600200" indent="-228600" defTabSz="457200">
              <a:defRPr sz="3800">
                <a:solidFill>
                  <a:srgbClr val="FFFFFF"/>
                </a:solidFill>
                <a:latin typeface="Helvetica Light" charset="0"/>
                <a:ea typeface="Helvetica Light" charset="0"/>
                <a:cs typeface="Helvetica Light" charset="0"/>
                <a:sym typeface="Helvetica Light" charset="0"/>
              </a:defRPr>
            </a:lvl4pPr>
            <a:lvl5pPr marL="2057400" indent="-228600" defTabSz="457200">
              <a:defRPr sz="3800">
                <a:solidFill>
                  <a:srgbClr val="FFFFFF"/>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Fuel: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60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gallons per side, 17 gallons of 60</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is reserve on right side</a:t>
            </a: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Oil</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8.5 gallons (normal), 10.9 (overflow).</a:t>
            </a: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Normal Takeoff use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20º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flaps</a:t>
            </a: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Climb at 90mph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until flaps are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retracted,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then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100mph</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Mag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check 1700 rpm, max 100 drop</a:t>
            </a: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Field </a:t>
            </a: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Baro</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Check at 2150 RPM </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Maximum Baggage Capacity 175 pounds</a:t>
            </a:r>
            <a:endParaRPr lang="en-US" altLang="en-US" sz="2672" dirty="0"/>
          </a:p>
        </p:txBody>
      </p:sp>
    </p:spTree>
    <p:extLst>
      <p:ext uri="{BB962C8B-B14F-4D97-AF65-F5344CB8AC3E}">
        <p14:creationId xmlns:p14="http://schemas.microsoft.com/office/powerpoint/2010/main" val="14586204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197635" name="AutoShape 2"/>
          <p:cNvSpPr>
            <a:spLocks/>
          </p:cNvSpPr>
          <p:nvPr/>
        </p:nvSpPr>
        <p:spPr bwMode="auto">
          <a:xfrm>
            <a:off x="2328788" y="1297460"/>
            <a:ext cx="4702207" cy="51040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defTabSz="457200">
              <a:defRPr sz="3800">
                <a:solidFill>
                  <a:srgbClr val="FFFFFF"/>
                </a:solidFill>
                <a:latin typeface="Helvetica Light" charset="0"/>
                <a:ea typeface="Helvetica Light" charset="0"/>
                <a:cs typeface="Helvetica Light" charset="0"/>
                <a:sym typeface="Helvetica Light" charset="0"/>
              </a:defRPr>
            </a:lvl1pPr>
            <a:lvl2pPr marL="841375" indent="-384175" defTabSz="457200">
              <a:defRPr sz="3800">
                <a:solidFill>
                  <a:srgbClr val="FFFFFF"/>
                </a:solidFill>
                <a:latin typeface="Helvetica Light" charset="0"/>
                <a:ea typeface="Helvetica Light" charset="0"/>
                <a:cs typeface="Helvetica Light" charset="0"/>
                <a:sym typeface="Helvetica Light" charset="0"/>
              </a:defRPr>
            </a:lvl2pPr>
            <a:lvl3pPr marL="1143000" indent="-228600" defTabSz="457200">
              <a:defRPr sz="3800">
                <a:solidFill>
                  <a:srgbClr val="FFFFFF"/>
                </a:solidFill>
                <a:latin typeface="Helvetica Light" charset="0"/>
                <a:ea typeface="Helvetica Light" charset="0"/>
                <a:cs typeface="Helvetica Light" charset="0"/>
                <a:sym typeface="Helvetica Light" charset="0"/>
              </a:defRPr>
            </a:lvl3pPr>
            <a:lvl4pPr marL="1600200" indent="-228600" defTabSz="457200">
              <a:defRPr sz="3800">
                <a:solidFill>
                  <a:srgbClr val="FFFFFF"/>
                </a:solidFill>
                <a:latin typeface="Helvetica Light" charset="0"/>
                <a:ea typeface="Helvetica Light" charset="0"/>
                <a:cs typeface="Helvetica Light" charset="0"/>
                <a:sym typeface="Helvetica Light" charset="0"/>
              </a:defRPr>
            </a:lvl4pPr>
            <a:lvl5pPr marL="2057400" indent="-228600" defTabSz="457200">
              <a:defRPr sz="3800">
                <a:solidFill>
                  <a:srgbClr val="FFFFFF"/>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All in MPH</a:t>
            </a:r>
          </a:p>
          <a:p>
            <a:pPr eaLnBrk="1"/>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90 works for everything</a:t>
            </a: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Vy</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90 with 20 flaps</a:t>
            </a: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Vy</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100 with flaps up</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Vne</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207</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Vno</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177</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Vfe</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111</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Vs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72</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Vso</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30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flap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65</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1" eaLnBrk="1">
              <a:buSzPct val="75000"/>
              <a:buFontTx/>
              <a:buChar char="•"/>
            </a:pPr>
            <a:r>
              <a:rPr lang="en-US" altLang="en-US" sz="2250" dirty="0" err="1"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Vso</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60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flap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62</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97636"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5FB54D8F-6579-4658-A1A4-99613E394189}" type="slidenum">
              <a:rPr lang="en-US" altLang="en-US" sz="1266"/>
              <a:pPr algn="ctr" eaLnBrk="1"/>
              <a:t>3</a:t>
            </a:fld>
            <a:endParaRPr lang="en-US" altLang="en-US" sz="2672"/>
          </a:p>
        </p:txBody>
      </p:sp>
      <p:sp>
        <p:nvSpPr>
          <p:cNvPr id="197637"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197638" name="AutoShape 5"/>
          <p:cNvSpPr>
            <a:spLocks/>
          </p:cNvSpPr>
          <p:nvPr/>
        </p:nvSpPr>
        <p:spPr bwMode="auto">
          <a:xfrm>
            <a:off x="5409531" y="840260"/>
            <a:ext cx="1371823"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Speeds</a:t>
            </a:r>
            <a:endParaRPr lang="en-US" altLang="en-US" sz="2672" dirty="0">
              <a:solidFill>
                <a:srgbClr val="FFFF00"/>
              </a:solidFill>
            </a:endParaRPr>
          </a:p>
        </p:txBody>
      </p:sp>
      <p:pic>
        <p:nvPicPr>
          <p:cNvPr id="197640"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1890" y="2121918"/>
            <a:ext cx="3329657" cy="2613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4349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198659"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943ED061-14F0-4D23-8AF1-99EF04D01BBF}" type="slidenum">
              <a:rPr lang="en-US" altLang="en-US" sz="1266"/>
              <a:pPr algn="ctr" eaLnBrk="1"/>
              <a:t>4</a:t>
            </a:fld>
            <a:endParaRPr lang="en-US" altLang="en-US" sz="2672"/>
          </a:p>
        </p:txBody>
      </p:sp>
      <p:sp>
        <p:nvSpPr>
          <p:cNvPr id="198660" name="AutoShape 3"/>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198661" name="AutoShape 4"/>
          <p:cNvSpPr>
            <a:spLocks/>
          </p:cNvSpPr>
          <p:nvPr/>
        </p:nvSpPr>
        <p:spPr bwMode="auto">
          <a:xfrm>
            <a:off x="4312507" y="951384"/>
            <a:ext cx="3385751"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Power Settings</a:t>
            </a:r>
            <a:endParaRPr lang="en-US" altLang="en-US" sz="2672" dirty="0">
              <a:solidFill>
                <a:srgbClr val="FFFF00"/>
              </a:solidFill>
            </a:endParaRPr>
          </a:p>
        </p:txBody>
      </p:sp>
      <p:sp>
        <p:nvSpPr>
          <p:cNvPr id="198662" name="AutoShape 5"/>
          <p:cNvSpPr>
            <a:spLocks/>
          </p:cNvSpPr>
          <p:nvPr/>
        </p:nvSpPr>
        <p:spPr bwMode="auto">
          <a:xfrm>
            <a:off x="314325" y="2038200"/>
            <a:ext cx="5815162" cy="414017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marL="384175" indent="-384175" defTabSz="457200">
              <a:defRPr sz="3800">
                <a:solidFill>
                  <a:srgbClr val="FFFFFF"/>
                </a:solidFill>
                <a:latin typeface="Helvetica Light" charset="0"/>
                <a:ea typeface="Helvetica Light" charset="0"/>
                <a:cs typeface="Helvetica Light" charset="0"/>
                <a:sym typeface="Helvetica Light" charset="0"/>
              </a:defRPr>
            </a:lvl1pPr>
            <a:lvl2pPr marL="742950" indent="-285750" defTabSz="457200">
              <a:defRPr sz="3800">
                <a:solidFill>
                  <a:srgbClr val="FFFFFF"/>
                </a:solidFill>
                <a:latin typeface="Helvetica Light" charset="0"/>
                <a:ea typeface="Helvetica Light" charset="0"/>
                <a:cs typeface="Helvetica Light" charset="0"/>
                <a:sym typeface="Helvetica Light" charset="0"/>
              </a:defRPr>
            </a:lvl2pPr>
            <a:lvl3pPr marL="1143000" indent="-228600" defTabSz="457200">
              <a:defRPr sz="3800">
                <a:solidFill>
                  <a:srgbClr val="FFFFFF"/>
                </a:solidFill>
                <a:latin typeface="Helvetica Light" charset="0"/>
                <a:ea typeface="Helvetica Light" charset="0"/>
                <a:cs typeface="Helvetica Light" charset="0"/>
                <a:sym typeface="Helvetica Light" charset="0"/>
              </a:defRPr>
            </a:lvl3pPr>
            <a:lvl4pPr marL="1600200" indent="-228600" defTabSz="457200">
              <a:defRPr sz="3800">
                <a:solidFill>
                  <a:srgbClr val="FFFFFF"/>
                </a:solidFill>
                <a:latin typeface="Helvetica Light" charset="0"/>
                <a:ea typeface="Helvetica Light" charset="0"/>
                <a:cs typeface="Helvetica Light" charset="0"/>
                <a:sym typeface="Helvetica Light" charset="0"/>
              </a:defRPr>
            </a:lvl4pPr>
            <a:lvl5pPr defTabSz="457200">
              <a:defRPr sz="3800">
                <a:solidFill>
                  <a:srgbClr val="FFFFFF"/>
                </a:solidFill>
                <a:latin typeface="Helvetica Light" charset="0"/>
                <a:ea typeface="Helvetica Light" charset="0"/>
                <a:cs typeface="Helvetica Light" charset="0"/>
                <a:sym typeface="Helvetica Light" charset="0"/>
              </a:defRPr>
            </a:lvl5pPr>
            <a:lvl6pPr marL="1371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18288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22860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27432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buSzPct val="75000"/>
              <a:buFontTx/>
              <a:buChar char="•"/>
            </a:pP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Takeoff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Full/2250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1minute</a:t>
            </a: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METO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Full/2200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a:t>
            </a: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Climb  </a:t>
            </a:r>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31/2100</a:t>
            </a:r>
          </a:p>
          <a:p>
            <a:pPr eaLnBrk="1">
              <a:buSzPct val="75000"/>
              <a:buFontTx/>
              <a:buChar char="•"/>
            </a:pPr>
            <a:endPar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buSzPct val="75000"/>
              <a:buFontTx/>
              <a:buChar char="•"/>
            </a:pPr>
            <a:r>
              <a:rPr lang="en-US" altLang="en-US" sz="225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Cruise      26/1900</a:t>
            </a:r>
            <a:endPar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lvl="4"/>
            <a:r>
              <a:rPr lang="en-US" altLang="en-US" sz="225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endParaRPr lang="en-US" altLang="en-US" sz="2672" dirty="0"/>
          </a:p>
        </p:txBody>
      </p:sp>
      <p:pic>
        <p:nvPicPr>
          <p:cNvPr id="198664"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5665" y="2029456"/>
            <a:ext cx="5085693" cy="24853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39340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199683" name="AutoShape 2"/>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F6F51937-DE24-4C26-A74A-09D14830BB84}" type="slidenum">
              <a:rPr lang="en-US" altLang="en-US" sz="1266"/>
              <a:pPr algn="ctr" eaLnBrk="1"/>
              <a:t>5</a:t>
            </a:fld>
            <a:endParaRPr lang="en-US" altLang="en-US" sz="2672"/>
          </a:p>
        </p:txBody>
      </p:sp>
      <p:sp>
        <p:nvSpPr>
          <p:cNvPr id="199684" name="AutoShape 3"/>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199685" name="AutoShape 4"/>
          <p:cNvSpPr>
            <a:spLocks/>
          </p:cNvSpPr>
          <p:nvPr/>
        </p:nvSpPr>
        <p:spPr bwMode="auto">
          <a:xfrm>
            <a:off x="5346465" y="996442"/>
            <a:ext cx="1449958"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Preflight</a:t>
            </a:r>
            <a:endParaRPr lang="en-US" altLang="en-US" sz="2672">
              <a:solidFill>
                <a:srgbClr val="FFFF00"/>
              </a:solidFill>
            </a:endParaRPr>
          </a:p>
        </p:txBody>
      </p:sp>
      <p:sp>
        <p:nvSpPr>
          <p:cNvPr id="199686" name="AutoShape 5"/>
          <p:cNvSpPr>
            <a:spLocks/>
          </p:cNvSpPr>
          <p:nvPr/>
        </p:nvSpPr>
        <p:spPr bwMode="auto">
          <a:xfrm>
            <a:off x="1861095" y="1906488"/>
            <a:ext cx="7215188" cy="17680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marL="306388" indent="-306388" defTabSz="457200">
              <a:defRPr sz="3800">
                <a:solidFill>
                  <a:srgbClr val="FFFFFF"/>
                </a:solidFill>
                <a:latin typeface="Helvetica Light" charset="0"/>
                <a:ea typeface="Helvetica Light" charset="0"/>
                <a:cs typeface="Helvetica Light" charset="0"/>
                <a:sym typeface="Helvetica Light" charset="0"/>
              </a:defRPr>
            </a:lvl1pPr>
            <a:lvl2pPr marL="742950" indent="-285750" defTabSz="457200">
              <a:defRPr sz="3800">
                <a:solidFill>
                  <a:srgbClr val="FFFFFF"/>
                </a:solidFill>
                <a:latin typeface="Helvetica Light" charset="0"/>
                <a:ea typeface="Helvetica Light" charset="0"/>
                <a:cs typeface="Helvetica Light" charset="0"/>
                <a:sym typeface="Helvetica Light" charset="0"/>
              </a:defRPr>
            </a:lvl2pPr>
            <a:lvl3pPr marL="1143000" indent="-228600" defTabSz="457200">
              <a:defRPr sz="3800">
                <a:solidFill>
                  <a:srgbClr val="FFFFFF"/>
                </a:solidFill>
                <a:latin typeface="Helvetica Light" charset="0"/>
                <a:ea typeface="Helvetica Light" charset="0"/>
                <a:cs typeface="Helvetica Light" charset="0"/>
                <a:sym typeface="Helvetica Light" charset="0"/>
              </a:defRPr>
            </a:lvl3pPr>
            <a:lvl4pPr marL="1600200" indent="-228600" defTabSz="457200">
              <a:defRPr sz="3800">
                <a:solidFill>
                  <a:srgbClr val="FFFFFF"/>
                </a:solidFill>
                <a:latin typeface="Helvetica Light" charset="0"/>
                <a:ea typeface="Helvetica Light" charset="0"/>
                <a:cs typeface="Helvetica Light" charset="0"/>
                <a:sym typeface="Helvetica Light" charset="0"/>
              </a:defRPr>
            </a:lvl4pPr>
            <a:lvl5pPr marL="2057400" indent="-228600" defTabSz="457200">
              <a:defRPr sz="3800">
                <a:solidFill>
                  <a:srgbClr val="FFFFFF"/>
                </a:solidFill>
                <a:latin typeface="Helvetica Light" charset="0"/>
                <a:ea typeface="Helvetica Light" charset="0"/>
                <a:cs typeface="Helvetica Light" charset="0"/>
                <a:sym typeface="Helvetica Light" charset="0"/>
              </a:defRPr>
            </a:lvl5pPr>
            <a:lvl6pPr marL="25146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457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buSzPct val="75000"/>
              <a:buFontTx/>
              <a:buChar char="•"/>
            </a:pPr>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4 sumps, one under door. </a:t>
            </a:r>
          </a:p>
          <a:p>
            <a:pPr eaLnBrk="1">
              <a:buSzPct val="75000"/>
              <a:buFontTx/>
              <a:buChar char="•"/>
            </a:pPr>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Bottom intake is oil cooler. </a:t>
            </a:r>
          </a:p>
          <a:p>
            <a:pPr eaLnBrk="1">
              <a:buSzPct val="75000"/>
              <a:buFontTx/>
              <a:buChar char="•"/>
            </a:pPr>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Side intake is carb air inlet.</a:t>
            </a:r>
          </a:p>
          <a:p>
            <a:pPr eaLnBrk="1">
              <a:buSzPct val="75000"/>
              <a:buFontTx/>
              <a:buChar char="•"/>
            </a:pPr>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Make sure that all 3 wires are </a:t>
            </a:r>
          </a:p>
          <a:p>
            <a:pPr eaLnBrk="1"/>
            <a:r>
              <a:rPr lang="en-US" altLang="en-US" sz="225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secure in bottom of cowl.</a:t>
            </a:r>
            <a:endParaRPr lang="en-US" altLang="en-US" sz="2672"/>
          </a:p>
        </p:txBody>
      </p:sp>
      <p:pic>
        <p:nvPicPr>
          <p:cNvPr id="199688"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4598" y="1889746"/>
            <a:ext cx="2433340" cy="4096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9689" name="Picture 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6360" y="3985989"/>
            <a:ext cx="4180210" cy="1982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12898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0707" name="AutoShape 2"/>
          <p:cNvSpPr>
            <a:spLocks/>
          </p:cNvSpPr>
          <p:nvPr/>
        </p:nvSpPr>
        <p:spPr bwMode="auto">
          <a:xfrm>
            <a:off x="1921372" y="2236887"/>
            <a:ext cx="7883798" cy="10894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t>As with any radial engine the </a:t>
            </a:r>
            <a:r>
              <a:rPr lang="en-US" altLang="en-US" sz="2250" dirty="0" smtClean="0"/>
              <a:t>R-975 </a:t>
            </a:r>
            <a:r>
              <a:rPr lang="en-US" altLang="en-US" sz="2250" dirty="0"/>
              <a:t>can retain oil in the cylinders if not flown for a period of time.  Prop should be pulled through 7 blades to ensure all cylinders are cleared.</a:t>
            </a:r>
            <a:endParaRPr lang="en-US" altLang="en-US" sz="2672" dirty="0"/>
          </a:p>
        </p:txBody>
      </p:sp>
      <p:sp>
        <p:nvSpPr>
          <p:cNvPr id="200708"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BEC5AAAE-AEE8-405F-A6D5-ED6AE8282670}" type="slidenum">
              <a:rPr lang="en-US" altLang="en-US" sz="1266"/>
              <a:pPr algn="ctr" eaLnBrk="1"/>
              <a:t>6</a:t>
            </a:fld>
            <a:endParaRPr lang="en-US" altLang="en-US" sz="2672"/>
          </a:p>
        </p:txBody>
      </p:sp>
      <p:sp>
        <p:nvSpPr>
          <p:cNvPr id="200709"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0710" name="AutoShape 5"/>
          <p:cNvSpPr>
            <a:spLocks/>
          </p:cNvSpPr>
          <p:nvPr/>
        </p:nvSpPr>
        <p:spPr bwMode="auto">
          <a:xfrm>
            <a:off x="5362092" y="963849"/>
            <a:ext cx="1449958"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Preflight</a:t>
            </a:r>
            <a:endParaRPr lang="en-US" altLang="en-US" sz="2672">
              <a:solidFill>
                <a:srgbClr val="FFFF00"/>
              </a:solidFill>
            </a:endParaRPr>
          </a:p>
        </p:txBody>
      </p:sp>
      <p:sp>
        <p:nvSpPr>
          <p:cNvPr id="200711" name="AutoShape 6"/>
          <p:cNvSpPr>
            <a:spLocks/>
          </p:cNvSpPr>
          <p:nvPr/>
        </p:nvSpPr>
        <p:spPr bwMode="auto">
          <a:xfrm>
            <a:off x="1861096" y="3901158"/>
            <a:ext cx="4225975" cy="10894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t>Cowling locking bolts and safety wire must be checked prior to flight.</a:t>
            </a:r>
            <a:endParaRPr lang="en-US" altLang="en-US" sz="2672"/>
          </a:p>
        </p:txBody>
      </p:sp>
      <p:pic>
        <p:nvPicPr>
          <p:cNvPr id="200713" name="Picture 8"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34201" y="3548435"/>
            <a:ext cx="2107406" cy="2806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513785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1731" name="AutoShape 2"/>
          <p:cNvSpPr>
            <a:spLocks/>
          </p:cNvSpPr>
          <p:nvPr/>
        </p:nvSpPr>
        <p:spPr bwMode="auto">
          <a:xfrm>
            <a:off x="1826494" y="2101826"/>
            <a:ext cx="3494856" cy="35452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t>Both front and rear cockpits are equipped with the same instruments.</a:t>
            </a:r>
          </a:p>
          <a:p>
            <a:pPr eaLnBrk="1"/>
            <a:endParaRPr lang="en-US" altLang="en-US" sz="2250" dirty="0"/>
          </a:p>
          <a:p>
            <a:pPr eaLnBrk="1"/>
            <a:r>
              <a:rPr lang="en-US" altLang="en-US" sz="2250" dirty="0" smtClean="0"/>
              <a:t>You cannot start the engine from </a:t>
            </a:r>
            <a:r>
              <a:rPr lang="en-US" altLang="en-US" sz="2250" dirty="0"/>
              <a:t>the </a:t>
            </a:r>
            <a:r>
              <a:rPr lang="en-US" altLang="en-US" sz="2250" dirty="0" smtClean="0"/>
              <a:t>rear cockpit.</a:t>
            </a:r>
            <a:endParaRPr lang="en-US" altLang="en-US" sz="2672" dirty="0"/>
          </a:p>
        </p:txBody>
      </p:sp>
      <p:sp>
        <p:nvSpPr>
          <p:cNvPr id="201732"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CB10C159-3F93-452C-8027-506806AB37CD}" type="slidenum">
              <a:rPr lang="en-US" altLang="en-US" sz="1266"/>
              <a:pPr algn="ctr" eaLnBrk="1"/>
              <a:t>7</a:t>
            </a:fld>
            <a:endParaRPr lang="en-US" altLang="en-US" sz="2672"/>
          </a:p>
        </p:txBody>
      </p:sp>
      <p:sp>
        <p:nvSpPr>
          <p:cNvPr id="201733"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1734" name="AutoShape 5"/>
          <p:cNvSpPr>
            <a:spLocks/>
          </p:cNvSpPr>
          <p:nvPr/>
        </p:nvSpPr>
        <p:spPr bwMode="auto">
          <a:xfrm>
            <a:off x="5071319" y="969020"/>
            <a:ext cx="2039318"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dirty="0">
                <a:solidFill>
                  <a:srgbClr val="FFFF00"/>
                </a:solidFill>
              </a:rPr>
              <a:t>Instruments</a:t>
            </a:r>
            <a:endParaRPr lang="en-US" altLang="en-US" sz="2672" dirty="0">
              <a:solidFill>
                <a:srgbClr val="FFFF00"/>
              </a:solidFill>
            </a:endParaRPr>
          </a:p>
        </p:txBody>
      </p:sp>
      <p:pic>
        <p:nvPicPr>
          <p:cNvPr id="201736"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9714" y="2101825"/>
            <a:ext cx="4887887" cy="3334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16536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
          <p:cNvSpPr>
            <a:spLocks noGrp="1" noChangeArrowheads="1"/>
          </p:cNvSpPr>
          <p:nvPr>
            <p:ph type="title"/>
          </p:nvPr>
        </p:nvSpPr>
        <p:spPr>
          <a:xfrm>
            <a:off x="2193727" y="125016"/>
            <a:ext cx="7803431" cy="1011287"/>
          </a:xfrm>
        </p:spPr>
        <p:txBody>
          <a:bodyPr/>
          <a:lstStyle/>
          <a:p>
            <a:pPr defTabSz="914353">
              <a:defRPr/>
            </a:pPr>
            <a:r>
              <a:rPr lang="en-US" altLang="en-US" dirty="0" smtClean="0"/>
              <a:t>BT-15</a:t>
            </a:r>
            <a:endParaRPr lang="en-US" altLang="en-US" dirty="0"/>
          </a:p>
        </p:txBody>
      </p:sp>
      <p:sp>
        <p:nvSpPr>
          <p:cNvPr id="203779" name="AutoShape 2"/>
          <p:cNvSpPr>
            <a:spLocks/>
          </p:cNvSpPr>
          <p:nvPr/>
        </p:nvSpPr>
        <p:spPr bwMode="auto">
          <a:xfrm>
            <a:off x="1896814" y="2109639"/>
            <a:ext cx="4205883" cy="14287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a:t>The oil tank, located on the firewall, holds 10.9 gallons of oil. Normal operation is 8.5 gallons.</a:t>
            </a:r>
            <a:endParaRPr lang="en-US" altLang="en-US" sz="2672"/>
          </a:p>
        </p:txBody>
      </p:sp>
      <p:sp>
        <p:nvSpPr>
          <p:cNvPr id="203780"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395CF7C0-7987-4B81-996D-77EF90A4DA5F}" type="slidenum">
              <a:rPr lang="en-US" altLang="en-US" sz="1266"/>
              <a:pPr algn="ctr" eaLnBrk="1"/>
              <a:t>8</a:t>
            </a:fld>
            <a:endParaRPr lang="en-US" altLang="en-US" sz="2672"/>
          </a:p>
        </p:txBody>
      </p:sp>
      <p:sp>
        <p:nvSpPr>
          <p:cNvPr id="203781"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3782" name="AutoShape 5"/>
          <p:cNvSpPr>
            <a:spLocks/>
          </p:cNvSpPr>
          <p:nvPr/>
        </p:nvSpPr>
        <p:spPr bwMode="auto">
          <a:xfrm>
            <a:off x="5821413" y="866179"/>
            <a:ext cx="539130"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Oil</a:t>
            </a:r>
            <a:endParaRPr lang="en-US" altLang="en-US" sz="2672">
              <a:solidFill>
                <a:srgbClr val="FFFF00"/>
              </a:solidFill>
            </a:endParaRPr>
          </a:p>
        </p:txBody>
      </p:sp>
      <p:pic>
        <p:nvPicPr>
          <p:cNvPr id="203784" name="Picture 7"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5357" y="2134196"/>
            <a:ext cx="3144367" cy="3253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3785" name="Picture 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921" y="4205883"/>
            <a:ext cx="2018109" cy="1169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839047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Grp="1" noChangeArrowheads="1"/>
          </p:cNvSpPr>
          <p:nvPr>
            <p:ph type="title"/>
          </p:nvPr>
        </p:nvSpPr>
        <p:spPr>
          <a:xfrm>
            <a:off x="2193727" y="156270"/>
            <a:ext cx="7803431" cy="1011287"/>
          </a:xfrm>
        </p:spPr>
        <p:txBody>
          <a:bodyPr/>
          <a:lstStyle/>
          <a:p>
            <a:pPr defTabSz="914353">
              <a:defRPr/>
            </a:pPr>
            <a:r>
              <a:rPr lang="en-US" altLang="en-US"/>
              <a:t>BT-13</a:t>
            </a:r>
          </a:p>
        </p:txBody>
      </p:sp>
      <p:sp>
        <p:nvSpPr>
          <p:cNvPr id="204803" name="AutoShape 2"/>
          <p:cNvSpPr>
            <a:spLocks/>
          </p:cNvSpPr>
          <p:nvPr/>
        </p:nvSpPr>
        <p:spPr bwMode="auto">
          <a:xfrm>
            <a:off x="1299493" y="2782880"/>
            <a:ext cx="4204766" cy="30371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eaLnBrk="1"/>
            <a:r>
              <a:rPr lang="en-US" altLang="en-US" sz="2250" dirty="0"/>
              <a:t>Priming is accomplished by pumping the wobble (red handle) until the low fuel pressure light goes out.  Then adding prime via the primer located in the upper right of the panel.</a:t>
            </a:r>
            <a:endParaRPr lang="en-US" altLang="en-US" sz="2672" dirty="0"/>
          </a:p>
        </p:txBody>
      </p:sp>
      <p:sp>
        <p:nvSpPr>
          <p:cNvPr id="204804" name="AutoShape 3"/>
          <p:cNvSpPr>
            <a:spLocks/>
          </p:cNvSpPr>
          <p:nvPr/>
        </p:nvSpPr>
        <p:spPr bwMode="auto">
          <a:xfrm>
            <a:off x="5916291" y="6500812"/>
            <a:ext cx="349374" cy="26789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fld id="{BBFDD4C0-06AD-469E-ABF2-AC34CD2129B6}" type="slidenum">
              <a:rPr lang="en-US" altLang="en-US" sz="1266"/>
              <a:pPr algn="ctr" eaLnBrk="1"/>
              <a:t>9</a:t>
            </a:fld>
            <a:endParaRPr lang="en-US" altLang="en-US" sz="2672"/>
          </a:p>
        </p:txBody>
      </p:sp>
      <p:sp>
        <p:nvSpPr>
          <p:cNvPr id="204805" name="AutoShape 4"/>
          <p:cNvSpPr>
            <a:spLocks/>
          </p:cNvSpPr>
          <p:nvPr/>
        </p:nvSpPr>
        <p:spPr bwMode="auto">
          <a:xfrm>
            <a:off x="7866311" y="6401470"/>
            <a:ext cx="2774900" cy="41076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1547"/>
              <a:t>Single Engine Ground</a:t>
            </a:r>
            <a:endParaRPr lang="en-US" altLang="en-US" sz="2672"/>
          </a:p>
        </p:txBody>
      </p:sp>
      <p:sp>
        <p:nvSpPr>
          <p:cNvPr id="204806" name="AutoShape 5"/>
          <p:cNvSpPr>
            <a:spLocks/>
          </p:cNvSpPr>
          <p:nvPr/>
        </p:nvSpPr>
        <p:spPr bwMode="auto">
          <a:xfrm>
            <a:off x="5415112" y="980891"/>
            <a:ext cx="1351732" cy="51792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800">
                <a:solidFill>
                  <a:srgbClr val="FFFFFF"/>
                </a:solidFill>
                <a:latin typeface="Helvetica Light" charset="0"/>
                <a:ea typeface="Helvetica Light" charset="0"/>
                <a:cs typeface="Helvetica Light" charset="0"/>
                <a:sym typeface="Helvetica Light" charset="0"/>
              </a:defRPr>
            </a:lvl1pPr>
            <a:lvl2pPr marL="742950" indent="-285750">
              <a:defRPr sz="3800">
                <a:solidFill>
                  <a:srgbClr val="FFFFFF"/>
                </a:solidFill>
                <a:latin typeface="Helvetica Light" charset="0"/>
                <a:ea typeface="Helvetica Light" charset="0"/>
                <a:cs typeface="Helvetica Light" charset="0"/>
                <a:sym typeface="Helvetica Light" charset="0"/>
              </a:defRPr>
            </a:lvl2pPr>
            <a:lvl3pPr marL="1143000" indent="-228600">
              <a:defRPr sz="3800">
                <a:solidFill>
                  <a:srgbClr val="FFFFFF"/>
                </a:solidFill>
                <a:latin typeface="Helvetica Light" charset="0"/>
                <a:ea typeface="Helvetica Light" charset="0"/>
                <a:cs typeface="Helvetica Light" charset="0"/>
                <a:sym typeface="Helvetica Light" charset="0"/>
              </a:defRPr>
            </a:lvl3pPr>
            <a:lvl4pPr marL="1600200" indent="-228600">
              <a:defRPr sz="3800">
                <a:solidFill>
                  <a:srgbClr val="FFFFFF"/>
                </a:solidFill>
                <a:latin typeface="Helvetica Light" charset="0"/>
                <a:ea typeface="Helvetica Light" charset="0"/>
                <a:cs typeface="Helvetica Light" charset="0"/>
                <a:sym typeface="Helvetica Light" charset="0"/>
              </a:defRPr>
            </a:lvl4pPr>
            <a:lvl5pPr marL="2057400" indent="-228600">
              <a:defRPr sz="3800">
                <a:solidFill>
                  <a:srgbClr val="FFFFFF"/>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800">
                <a:solidFill>
                  <a:srgbClr val="FFFFFF"/>
                </a:solidFill>
                <a:latin typeface="Helvetica Light" charset="0"/>
                <a:ea typeface="Helvetica Light" charset="0"/>
                <a:cs typeface="Helvetica Light" charset="0"/>
                <a:sym typeface="Helvetica Light" charset="0"/>
              </a:defRPr>
            </a:lvl9pPr>
          </a:lstStyle>
          <a:p>
            <a:pPr algn="ctr" eaLnBrk="1"/>
            <a:r>
              <a:rPr lang="en-US" altLang="en-US" sz="2953">
                <a:solidFill>
                  <a:srgbClr val="FFFF00"/>
                </a:solidFill>
              </a:rPr>
              <a:t>Priming</a:t>
            </a:r>
            <a:endParaRPr lang="en-US" altLang="en-US" sz="2672">
              <a:solidFill>
                <a:srgbClr val="FFFF00"/>
              </a:solidFill>
            </a:endParaRPr>
          </a:p>
        </p:txBody>
      </p:sp>
      <p:pic>
        <p:nvPicPr>
          <p:cNvPr id="198662" name="IMG_0962.m4v" descr="IMG_0962.m4v">
            <a:hlinkClick r:id="" action="ppaction://media"/>
          </p:cNvPr>
          <p:cNvPicPr>
            <a:picLocks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867401" y="3049823"/>
            <a:ext cx="4673576" cy="2628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8663" name="Picture 7"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7410" y="1434498"/>
            <a:ext cx="1437680" cy="1348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8665" name="AutoShape 9"/>
          <p:cNvSpPr>
            <a:spLocks/>
          </p:cNvSpPr>
          <p:nvPr/>
        </p:nvSpPr>
        <p:spPr bwMode="auto">
          <a:xfrm>
            <a:off x="8992121" y="2083016"/>
            <a:ext cx="348258" cy="3315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rotWithShape="0">
            <a:gsLst>
              <a:gs pos="0">
                <a:srgbClr val="971817">
                  <a:alpha val="70729"/>
                </a:srgbClr>
              </a:gs>
              <a:gs pos="100000">
                <a:srgbClr val="720C04">
                  <a:alpha val="70729"/>
                </a:srgbClr>
              </a:gs>
            </a:gsLst>
            <a:lin ang="5400000"/>
          </a:gradFill>
          <a:ln>
            <a:noFill/>
          </a:ln>
          <a:effectLst>
            <a:outerShdw blurRad="76200" algn="ctr" rotWithShape="0">
              <a:srgbClr val="000000">
                <a:alpha val="79999"/>
              </a:srgb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lIns="0" tIns="0" rIns="0" bIns="0" anchor="ctr"/>
          <a:lstStyle/>
          <a:p>
            <a:pPr algn="ctr" eaLnBrk="1">
              <a:defRPr/>
            </a:pPr>
            <a:endParaRPr lang="en-US" altLang="en-US" sz="1687">
              <a:effectLst>
                <a:outerShdw blurRad="38100" dist="38100" dir="2700000" algn="tl">
                  <a:srgbClr val="000000"/>
                </a:outerShdw>
              </a:effectLst>
            </a:endParaRPr>
          </a:p>
        </p:txBody>
      </p:sp>
      <p:pic>
        <p:nvPicPr>
          <p:cNvPr id="198666" name="Picture 10"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8645" y="1577372"/>
            <a:ext cx="932036" cy="10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72547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8663"/>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200"/>
                                  </p:stCondLst>
                                  <p:childTnLst>
                                    <p:cmd type="call" cmd="playFrom(0.0)">
                                      <p:cBhvr>
                                        <p:cTn id="9" dur="1" fill="hold"/>
                                        <p:tgtEl>
                                          <p:spTgt spid="198662"/>
                                        </p:tgtEl>
                                      </p:cBhvr>
                                    </p:cmd>
                                  </p:childTnLst>
                                </p:cTn>
                              </p:par>
                              <p:par>
                                <p:cTn id="10" presetID="1" presetClass="entr" presetSubtype="0" fill="hold" nodeType="withEffect">
                                  <p:stCondLst>
                                    <p:cond delay="0"/>
                                  </p:stCondLst>
                                  <p:childTnLst>
                                    <p:set>
                                      <p:cBhvr>
                                        <p:cTn id="11" dur="1" fill="hold">
                                          <p:stCondLst>
                                            <p:cond delay="499"/>
                                          </p:stCondLst>
                                        </p:cTn>
                                        <p:tgtEl>
                                          <p:spTgt spid="198665"/>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198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98662"/>
                </p:tgtEl>
              </p:cMediaNode>
            </p:video>
            <p:seq concurrent="1" nextAc="seek">
              <p:cTn id="16" restart="whenNotActive" fill="hold" evtFilter="cancelBubble" nodeType="interactiveSeq">
                <p:stCondLst>
                  <p:cond evt="onClick" delay="0">
                    <p:tgtEl>
                      <p:spTgt spid="198662"/>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198662"/>
                                        </p:tgtEl>
                                      </p:cBhvr>
                                    </p:cmd>
                                  </p:childTnLst>
                                </p:cTn>
                              </p:par>
                            </p:childTnLst>
                          </p:cTn>
                        </p:par>
                      </p:childTnLst>
                    </p:cTn>
                  </p:par>
                </p:childTnLst>
              </p:cTn>
              <p:nextCondLst>
                <p:cond evt="onClick" delay="0">
                  <p:tgtEl>
                    <p:spTgt spid="19866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220</TotalTime>
  <Words>884</Words>
  <Application>Microsoft Office PowerPoint</Application>
  <PresentationFormat>Custom</PresentationFormat>
  <Paragraphs>201</Paragraphs>
  <Slides>19</Slides>
  <Notes>0</Notes>
  <HiddenSlides>0</HiddenSlides>
  <MMClips>4</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Circuit</vt:lpstr>
      <vt:lpstr>Vultee BT-15</vt:lpstr>
      <vt:lpstr>BT-15</vt:lpstr>
      <vt:lpstr>BT-15</vt:lpstr>
      <vt:lpstr>BT-15</vt:lpstr>
      <vt:lpstr>BT-15</vt:lpstr>
      <vt:lpstr>BT-15</vt:lpstr>
      <vt:lpstr>BT-15</vt:lpstr>
      <vt:lpstr>BT-15</vt:lpstr>
      <vt:lpstr>BT-13</vt:lpstr>
      <vt:lpstr>BT-15</vt:lpstr>
      <vt:lpstr>BT-15</vt:lpstr>
      <vt:lpstr>BT-15</vt:lpstr>
      <vt:lpstr>BT-15</vt:lpstr>
      <vt:lpstr>BT-15</vt:lpstr>
      <vt:lpstr>BT-15</vt:lpstr>
      <vt:lpstr>BT-15</vt:lpstr>
      <vt:lpstr>BT-15</vt:lpstr>
      <vt:lpstr>BT-15</vt:lpstr>
      <vt:lpstr>BT-13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Struck</dc:creator>
  <cp:lastModifiedBy>Al</cp:lastModifiedBy>
  <cp:revision>10</cp:revision>
  <dcterms:created xsi:type="dcterms:W3CDTF">2017-03-29T12:38:28Z</dcterms:created>
  <dcterms:modified xsi:type="dcterms:W3CDTF">2018-03-23T13:31:03Z</dcterms:modified>
</cp:coreProperties>
</file>