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65" r:id="rId5"/>
    <p:sldId id="266" r:id="rId6"/>
    <p:sldId id="270" r:id="rId7"/>
    <p:sldId id="279" r:id="rId8"/>
    <p:sldId id="271" r:id="rId9"/>
    <p:sldId id="272" r:id="rId10"/>
    <p:sldId id="273" r:id="rId11"/>
    <p:sldId id="282" r:id="rId12"/>
    <p:sldId id="274" r:id="rId13"/>
    <p:sldId id="280" r:id="rId14"/>
    <p:sldId id="275" r:id="rId15"/>
    <p:sldId id="281"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64" d="100"/>
          <a:sy n="64" d="100"/>
        </p:scale>
        <p:origin x="116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5/11/2018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09T02:12:37.316"/>
    </inkml:context>
    <inkml:brush xml:id="br0">
      <inkml:brushProperty name="width" value="0.3" units="cm"/>
      <inkml:brushProperty name="height" value="0.6" units="cm"/>
      <inkml:brushProperty name="color" value="#FBFFFF"/>
      <inkml:brushProperty name="tip" value="rectangle"/>
      <inkml:brushProperty name="rasterOp" value="maskPen"/>
      <inkml:brushProperty name="ignorePressure" value="1"/>
    </inkml:brush>
  </inkml:definitions>
  <inkml:trace contextRef="#ctx0" brushRef="#br0">1503 3651,'-4'-1,"1"0,0-1,0 1,0-1,0 1,0-1,0 0,0 0,1 0,-1-1,1 1,-3-3,-2-2,-16-14,2-1,0 0,2-2,1 0,0-1,-8-17,-5-18,2-1,-8-32,-54-150,11-7,32 91,5 20,6-2,6-3,25 115,-2 0,0 0,-2 1,-1 0,-3-5,-25-42,-9-10,10 21,-25-61,-206-566,48 116,175 453,26 65,-2 1,-3 1,-9-12,112 232,-26-51,-9-24,91 193,66 211,-159-377,-28-83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09T02:12:41.504"/>
    </inkml:context>
    <inkml:brush xml:id="br0">
      <inkml:brushProperty name="width" value="0.3" units="cm"/>
      <inkml:brushProperty name="height" value="0.6" units="cm"/>
      <inkml:brushProperty name="color" value="#FBFFFF"/>
      <inkml:brushProperty name="tip" value="rectangle"/>
      <inkml:brushProperty name="rasterOp" value="maskPen"/>
      <inkml:brushProperty name="ignorePressure" value="1"/>
    </inkml:brush>
  </inkml:definitions>
  <inkml:trace contextRef="#ctx0" brushRef="#br0">651 2120,'-1'-31,"-2"0,-1 0,-1 0,-2 0,-9-26,-18-38,-10-14,15 39,-81-247,16 40,24 72,4-19,15 15,28 104,-5 1,-27-61,44 137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11T18:43:51.858"/>
    </inkml:context>
    <inkml:brush xml:id="br0">
      <inkml:brushProperty name="width" value="0.35" units="cm"/>
      <inkml:brushProperty name="height" value="0.35" units="cm"/>
      <inkml:brushProperty name="color" value="#FFFFFF"/>
      <inkml:brushProperty name="ignorePressure" value="1"/>
    </inkml:brush>
  </inkml:definitions>
  <inkml:trace contextRef="#ctx0" brushRef="#br0">430 1,'8'14,"1"0,0 0,8 8,15 24,48 102,-40-72,37 53,30 42,-8 5,10 17,-63-106,-4 1,10 38,-48-116,33 71,40 63,-1-4,7 39,0 22,37 73,-41-96,-69-156,0-2,1 1,1-1,15 17,-2 1,-2-7,-2-6</inkml:trace>
  <inkml:trace contextRef="#ctx0" brushRef="#br0" timeOffset="4050.8611">347 127,'-1'5,"1"0,-1 0,0 0,0-1,-1 1,0 0,0 0,0-1,0 1,0-1,-1 0,0 1,0-1,0-1,-56 58,22-24,18-14,0 2,2-1,1 2,1 0,1 2,-23 53,3 4,3-7,10-29</inkml:trace>
  <inkml:trace contextRef="#ctx0" brushRef="#br0" timeOffset="7325.1067">430 127,'148'1,"168"-4,-256-3,-1-3,0-3,0-2,-2-3,6-4,-18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11T18:44:42.584"/>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0,'13'2,"-1"0,1 0,-1 1,1 1,-1 0,0 1,-1 0,1 1,6 4,16 7,79 42,94 68,-69-42,-4-2,149 85,-212-133,-45-24,-1 1,-1 1,0 1,-1 1,-1 2,12 10,4 12,-1 1,-3 2,-1 2,-1 0,-2 5,126 240,-141-258,14 19,3-1,1-2,2-1,3-2,31 28,-16-14,7-2,-41-39,0 0,-2 1,2 3,-17-18,4 4,-1 0,1 0,0-1,1 0,-1 0,8 4,-13-9,1 0,-1 0,1 0,-1-1,1 1,0-1,-1 1,1-1,0 0,-1 0,1 1,0-1,-1 0,1-1,0 1,-1 0,1 0,0-1,-1 1,1-1,0 1,-1-1,1 0,-1 0,1 1,-1-1,0 0,1-1,-1 1,0 0,0 0,0 0,1-1,-1 1,-1 0,1-1,0 1,0-1,7-10,-1-1,0 0,-1-1,-1 1,0-1,2-10,19-93,-20 86,6-60,-4 0,-3 0,-7-61,1 100,1 0</inkml:trace>
  <inkml:trace contextRef="#ctx0" brushRef="#br0" timeOffset="1985.5105">2040 1916,'-727'0,"667"0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5/11/2018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5/11/2018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5/11/2018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5/11/2018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5/11/2018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5/11/2018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5/11/2018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5/11/2018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customXml" Target="../ink/ink1.xml"/><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4.xml"/><Relationship Id="rId5" Type="http://schemas.openxmlformats.org/officeDocument/2006/relationships/image" Target="../media/image9.png"/><Relationship Id="rId10" Type="http://schemas.openxmlformats.org/officeDocument/2006/relationships/image" Target="../media/image11.png"/><Relationship Id="rId9" Type="http://schemas.openxmlformats.org/officeDocument/2006/relationships/customXml" Target="../ink/ink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Layout</a:t>
            </a:r>
          </a:p>
        </p:txBody>
      </p:sp>
      <p:pic>
        <p:nvPicPr>
          <p:cNvPr id="5" name="Picture 4">
            <a:extLst>
              <a:ext uri="{FF2B5EF4-FFF2-40B4-BE49-F238E27FC236}">
                <a16:creationId xmlns:a16="http://schemas.microsoft.com/office/drawing/2014/main" id="{DBCB6C5D-A8B6-42E4-9F5F-A7EE2964569C}"/>
              </a:ext>
            </a:extLst>
          </p:cNvPr>
          <p:cNvPicPr>
            <a:picLocks noChangeAspect="1"/>
          </p:cNvPicPr>
          <p:nvPr/>
        </p:nvPicPr>
        <p:blipFill>
          <a:blip r:embed="rId2"/>
          <a:stretch>
            <a:fillRect/>
          </a:stretch>
        </p:blipFill>
        <p:spPr>
          <a:xfrm>
            <a:off x="2779541" y="1041400"/>
            <a:ext cx="6858000" cy="4238625"/>
          </a:xfrm>
          <a:prstGeom prst="rect">
            <a:avLst/>
          </a:prstGeom>
        </p:spPr>
      </p:pic>
      <p:sp>
        <p:nvSpPr>
          <p:cNvPr id="6" name="TextBox 5">
            <a:extLst>
              <a:ext uri="{FF2B5EF4-FFF2-40B4-BE49-F238E27FC236}">
                <a16:creationId xmlns:a16="http://schemas.microsoft.com/office/drawing/2014/main" id="{8ACAE638-2677-41C1-808F-818704E1C9C5}"/>
              </a:ext>
            </a:extLst>
          </p:cNvPr>
          <p:cNvSpPr txBox="1"/>
          <p:nvPr/>
        </p:nvSpPr>
        <p:spPr>
          <a:xfrm>
            <a:off x="3025694" y="5277991"/>
            <a:ext cx="6140612" cy="1077218"/>
          </a:xfrm>
          <a:prstGeom prst="rect">
            <a:avLst/>
          </a:prstGeom>
          <a:noFill/>
          <a:ln>
            <a:solidFill>
              <a:schemeClr val="bg2"/>
            </a:solidFill>
          </a:ln>
        </p:spPr>
        <p:txBody>
          <a:bodyPr wrap="square" rtlCol="0" anchor="ctr" anchorCtr="1">
            <a:spAutoFit/>
          </a:bodyPr>
          <a:lstStyle/>
          <a:p>
            <a:pPr algn="ctr"/>
            <a:r>
              <a:rPr lang="en-US" sz="3200" dirty="0"/>
              <a:t>T-41A Ground School </a:t>
            </a:r>
          </a:p>
          <a:p>
            <a:pPr algn="ctr"/>
            <a:r>
              <a:rPr lang="en-US" sz="3200" dirty="0"/>
              <a:t>DFW Wing CAF</a:t>
            </a:r>
          </a:p>
        </p:txBody>
      </p:sp>
      <p:pic>
        <p:nvPicPr>
          <p:cNvPr id="4" name="Picture 3">
            <a:extLst>
              <a:ext uri="{FF2B5EF4-FFF2-40B4-BE49-F238E27FC236}">
                <a16:creationId xmlns:a16="http://schemas.microsoft.com/office/drawing/2014/main" id="{5C3E5DE2-92BE-433E-817C-D166AD7C7588}"/>
              </a:ext>
            </a:extLst>
          </p:cNvPr>
          <p:cNvPicPr>
            <a:picLocks noChangeAspect="1"/>
          </p:cNvPicPr>
          <p:nvPr/>
        </p:nvPicPr>
        <p:blipFill>
          <a:blip r:embed="rId3"/>
          <a:stretch>
            <a:fillRect/>
          </a:stretch>
        </p:blipFill>
        <p:spPr>
          <a:xfrm>
            <a:off x="4576795" y="-60992"/>
            <a:ext cx="3263492" cy="1015873"/>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073C-C9B6-49C0-9521-653314773A3D}"/>
              </a:ext>
            </a:extLst>
          </p:cNvPr>
          <p:cNvSpPr>
            <a:spLocks noGrp="1"/>
          </p:cNvSpPr>
          <p:nvPr>
            <p:ph type="title"/>
          </p:nvPr>
        </p:nvSpPr>
        <p:spPr>
          <a:xfrm>
            <a:off x="2324100" y="365125"/>
            <a:ext cx="4123186" cy="1325563"/>
          </a:xfrm>
        </p:spPr>
        <p:txBody>
          <a:bodyPr>
            <a:normAutofit/>
          </a:bodyPr>
          <a:lstStyle/>
          <a:p>
            <a:r>
              <a:rPr lang="en-US" sz="2800" dirty="0"/>
              <a:t>Fuel Sump in wheel well</a:t>
            </a:r>
            <a:r>
              <a:rPr lang="en-US" dirty="0"/>
              <a:t>		</a:t>
            </a:r>
          </a:p>
        </p:txBody>
      </p:sp>
      <p:pic>
        <p:nvPicPr>
          <p:cNvPr id="7" name="Picture 6">
            <a:extLst>
              <a:ext uri="{FF2B5EF4-FFF2-40B4-BE49-F238E27FC236}">
                <a16:creationId xmlns:a16="http://schemas.microsoft.com/office/drawing/2014/main" id="{A27B6A97-BC56-4DCC-B073-9A51DCF30839}"/>
              </a:ext>
            </a:extLst>
          </p:cNvPr>
          <p:cNvPicPr>
            <a:picLocks noChangeAspect="1"/>
          </p:cNvPicPr>
          <p:nvPr/>
        </p:nvPicPr>
        <p:blipFill>
          <a:blip r:embed="rId2"/>
          <a:stretch>
            <a:fillRect/>
          </a:stretch>
        </p:blipFill>
        <p:spPr>
          <a:xfrm>
            <a:off x="6838950" y="2635422"/>
            <a:ext cx="4572000" cy="342900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0FC403B-9227-4D1B-92D6-78438F763927}"/>
                  </a:ext>
                </a:extLst>
              </p14:cNvPr>
              <p14:cNvContentPartPr/>
              <p14:nvPr/>
            </p14:nvContentPartPr>
            <p14:xfrm>
              <a:off x="2567575" y="4861108"/>
              <a:ext cx="541080" cy="1314720"/>
            </p14:xfrm>
          </p:contentPart>
        </mc:Choice>
        <mc:Fallback xmlns="">
          <p:pic>
            <p:nvPicPr>
              <p:cNvPr id="13" name="Ink 12">
                <a:extLst>
                  <a:ext uri="{FF2B5EF4-FFF2-40B4-BE49-F238E27FC236}">
                    <a16:creationId xmlns:a16="http://schemas.microsoft.com/office/drawing/2014/main" id="{10FC403B-9227-4D1B-92D6-78438F763927}"/>
                  </a:ext>
                </a:extLst>
              </p:cNvPr>
              <p:cNvPicPr/>
              <p:nvPr/>
            </p:nvPicPr>
            <p:blipFill>
              <a:blip r:embed="rId5"/>
              <a:stretch>
                <a:fillRect/>
              </a:stretch>
            </p:blipFill>
            <p:spPr>
              <a:xfrm>
                <a:off x="2513935" y="4753108"/>
                <a:ext cx="648720" cy="153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42648D9B-3370-4CF3-AEE8-1C2633998691}"/>
                  </a:ext>
                </a:extLst>
              </p14:cNvPr>
              <p14:cNvContentPartPr/>
              <p14:nvPr/>
            </p14:nvContentPartPr>
            <p14:xfrm>
              <a:off x="2564695" y="5032468"/>
              <a:ext cx="234720" cy="763560"/>
            </p14:xfrm>
          </p:contentPart>
        </mc:Choice>
        <mc:Fallback xmlns="">
          <p:pic>
            <p:nvPicPr>
              <p:cNvPr id="14" name="Ink 13">
                <a:extLst>
                  <a:ext uri="{FF2B5EF4-FFF2-40B4-BE49-F238E27FC236}">
                    <a16:creationId xmlns:a16="http://schemas.microsoft.com/office/drawing/2014/main" id="{42648D9B-3370-4CF3-AEE8-1C2633998691}"/>
                  </a:ext>
                </a:extLst>
              </p:cNvPr>
              <p:cNvPicPr/>
              <p:nvPr/>
            </p:nvPicPr>
            <p:blipFill>
              <a:blip r:embed="rId7"/>
              <a:stretch>
                <a:fillRect/>
              </a:stretch>
            </p:blipFill>
            <p:spPr>
              <a:xfrm>
                <a:off x="2510695" y="4924468"/>
                <a:ext cx="342360" cy="979200"/>
              </a:xfrm>
              <a:prstGeom prst="rect">
                <a:avLst/>
              </a:prstGeom>
            </p:spPr>
          </p:pic>
        </mc:Fallback>
      </mc:AlternateContent>
      <p:sp>
        <p:nvSpPr>
          <p:cNvPr id="31" name="TextBox 30">
            <a:extLst>
              <a:ext uri="{FF2B5EF4-FFF2-40B4-BE49-F238E27FC236}">
                <a16:creationId xmlns:a16="http://schemas.microsoft.com/office/drawing/2014/main" id="{10F7A8C4-E32C-4369-8354-04341A598A4E}"/>
              </a:ext>
            </a:extLst>
          </p:cNvPr>
          <p:cNvSpPr txBox="1"/>
          <p:nvPr/>
        </p:nvSpPr>
        <p:spPr>
          <a:xfrm>
            <a:off x="7723164" y="1414640"/>
            <a:ext cx="3123028" cy="369332"/>
          </a:xfrm>
          <a:prstGeom prst="rect">
            <a:avLst/>
          </a:prstGeom>
          <a:noFill/>
          <a:ln>
            <a:solidFill>
              <a:schemeClr val="bg2"/>
            </a:solidFill>
          </a:ln>
        </p:spPr>
        <p:txBody>
          <a:bodyPr wrap="square" rtlCol="0" anchor="ctr" anchorCtr="1">
            <a:spAutoFit/>
          </a:bodyPr>
          <a:lstStyle/>
          <a:p>
            <a:r>
              <a:rPr lang="en-US" dirty="0" err="1"/>
              <a:t>Inop</a:t>
            </a:r>
            <a:r>
              <a:rPr lang="en-US" dirty="0"/>
              <a:t> in cockpit</a:t>
            </a:r>
          </a:p>
        </p:txBody>
      </p:sp>
      <p:pic>
        <p:nvPicPr>
          <p:cNvPr id="8" name="Content Placeholder 7">
            <a:extLst>
              <a:ext uri="{FF2B5EF4-FFF2-40B4-BE49-F238E27FC236}">
                <a16:creationId xmlns:a16="http://schemas.microsoft.com/office/drawing/2014/main" id="{BBB12489-5A6C-4E05-8911-2C658F212D6F}"/>
              </a:ext>
            </a:extLst>
          </p:cNvPr>
          <p:cNvPicPr>
            <a:picLocks noGrp="1" noChangeAspect="1"/>
          </p:cNvPicPr>
          <p:nvPr>
            <p:ph idx="1"/>
          </p:nvPr>
        </p:nvPicPr>
        <p:blipFill>
          <a:blip r:embed="rId8"/>
          <a:stretch>
            <a:fillRect/>
          </a:stretch>
        </p:blipFill>
        <p:spPr>
          <a:xfrm>
            <a:off x="1214203" y="1825532"/>
            <a:ext cx="5233083" cy="3924812"/>
          </a:xfrm>
        </p:spPr>
      </p:pic>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D95DF7B9-BFE7-470E-8C0E-5A9F7CA8B661}"/>
                  </a:ext>
                </a:extLst>
              </p14:cNvPr>
              <p14:cNvContentPartPr/>
              <p14:nvPr/>
            </p14:nvContentPartPr>
            <p14:xfrm>
              <a:off x="2887908" y="4841038"/>
              <a:ext cx="668160" cy="981720"/>
            </p14:xfrm>
          </p:contentPart>
        </mc:Choice>
        <mc:Fallback>
          <p:pic>
            <p:nvPicPr>
              <p:cNvPr id="12" name="Ink 11">
                <a:extLst>
                  <a:ext uri="{FF2B5EF4-FFF2-40B4-BE49-F238E27FC236}">
                    <a16:creationId xmlns:a16="http://schemas.microsoft.com/office/drawing/2014/main" id="{D95DF7B9-BFE7-470E-8C0E-5A9F7CA8B661}"/>
                  </a:ext>
                </a:extLst>
              </p:cNvPr>
              <p:cNvPicPr/>
              <p:nvPr/>
            </p:nvPicPr>
            <p:blipFill>
              <a:blip r:embed="rId10"/>
              <a:stretch>
                <a:fillRect/>
              </a:stretch>
            </p:blipFill>
            <p:spPr>
              <a:xfrm>
                <a:off x="2824908" y="4778398"/>
                <a:ext cx="793800" cy="1107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Ink 19">
                <a:extLst>
                  <a:ext uri="{FF2B5EF4-FFF2-40B4-BE49-F238E27FC236}">
                    <a16:creationId xmlns:a16="http://schemas.microsoft.com/office/drawing/2014/main" id="{E6B9BBB4-310F-4CA6-A033-70B6371C3578}"/>
                  </a:ext>
                </a:extLst>
              </p14:cNvPr>
              <p14:cNvContentPartPr/>
              <p14:nvPr/>
            </p14:nvContentPartPr>
            <p14:xfrm>
              <a:off x="7329948" y="2472958"/>
              <a:ext cx="826200" cy="689760"/>
            </p14:xfrm>
          </p:contentPart>
        </mc:Choice>
        <mc:Fallback>
          <p:pic>
            <p:nvPicPr>
              <p:cNvPr id="20" name="Ink 19">
                <a:extLst>
                  <a:ext uri="{FF2B5EF4-FFF2-40B4-BE49-F238E27FC236}">
                    <a16:creationId xmlns:a16="http://schemas.microsoft.com/office/drawing/2014/main" id="{E6B9BBB4-310F-4CA6-A033-70B6371C3578}"/>
                  </a:ext>
                </a:extLst>
              </p:cNvPr>
              <p:cNvPicPr/>
              <p:nvPr/>
            </p:nvPicPr>
            <p:blipFill>
              <a:blip r:embed="rId12"/>
              <a:stretch>
                <a:fillRect/>
              </a:stretch>
            </p:blipFill>
            <p:spPr>
              <a:xfrm>
                <a:off x="7266948" y="2409958"/>
                <a:ext cx="951840" cy="815400"/>
              </a:xfrm>
              <a:prstGeom prst="rect">
                <a:avLst/>
              </a:prstGeom>
            </p:spPr>
          </p:pic>
        </mc:Fallback>
      </mc:AlternateContent>
    </p:spTree>
    <p:extLst>
      <p:ext uri="{BB962C8B-B14F-4D97-AF65-F5344CB8AC3E}">
        <p14:creationId xmlns:p14="http://schemas.microsoft.com/office/powerpoint/2010/main" val="407888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CFA8-93E2-40AD-BA67-BD33567C1865}"/>
              </a:ext>
            </a:extLst>
          </p:cNvPr>
          <p:cNvSpPr>
            <a:spLocks noGrp="1"/>
          </p:cNvSpPr>
          <p:nvPr>
            <p:ph type="title"/>
          </p:nvPr>
        </p:nvSpPr>
        <p:spPr/>
        <p:txBody>
          <a:bodyPr>
            <a:normAutofit/>
          </a:bodyPr>
          <a:lstStyle/>
          <a:p>
            <a:pPr algn="ctr"/>
            <a:r>
              <a:rPr lang="en-US" dirty="0"/>
              <a:t>Additional info continued</a:t>
            </a:r>
          </a:p>
        </p:txBody>
      </p:sp>
      <p:sp>
        <p:nvSpPr>
          <p:cNvPr id="3" name="Content Placeholder 2">
            <a:extLst>
              <a:ext uri="{FF2B5EF4-FFF2-40B4-BE49-F238E27FC236}">
                <a16:creationId xmlns:a16="http://schemas.microsoft.com/office/drawing/2014/main" id="{77F538AA-95A9-4B51-86BF-23B6825ED18F}"/>
              </a:ext>
            </a:extLst>
          </p:cNvPr>
          <p:cNvSpPr>
            <a:spLocks noGrp="1"/>
          </p:cNvSpPr>
          <p:nvPr>
            <p:ph idx="1"/>
          </p:nvPr>
        </p:nvSpPr>
        <p:spPr/>
        <p:txBody>
          <a:bodyPr>
            <a:normAutofit fontScale="77500" lnSpcReduction="20000"/>
          </a:bodyPr>
          <a:lstStyle/>
          <a:p>
            <a:r>
              <a:rPr lang="en-US" dirty="0"/>
              <a:t>Carburetor heat is NOT mandatory. The POH states “ as required”.  Use it</a:t>
            </a:r>
          </a:p>
          <a:p>
            <a:r>
              <a:rPr lang="en-US" dirty="0"/>
              <a:t>for landings and low power settings or when icing suspected.</a:t>
            </a:r>
          </a:p>
          <a:p>
            <a:r>
              <a:rPr lang="en-US" dirty="0"/>
              <a:t> </a:t>
            </a:r>
          </a:p>
          <a:p>
            <a:r>
              <a:rPr lang="en-US" dirty="0"/>
              <a:t>The cabin air knob is backwards.  All other controls are normally IN. Cabin air is OUT for fresh air.</a:t>
            </a:r>
          </a:p>
          <a:p>
            <a:r>
              <a:rPr lang="en-US" dirty="0"/>
              <a:t> </a:t>
            </a:r>
          </a:p>
          <a:p>
            <a:r>
              <a:rPr lang="en-US" b="1" i="1" dirty="0"/>
              <a:t>Never push on the horizontal stabilizer when moving the aircraft</a:t>
            </a:r>
            <a:r>
              <a:rPr lang="en-US" dirty="0"/>
              <a:t>.</a:t>
            </a:r>
          </a:p>
          <a:p>
            <a:r>
              <a:rPr lang="en-US" dirty="0"/>
              <a:t> </a:t>
            </a:r>
          </a:p>
          <a:p>
            <a:r>
              <a:rPr lang="en-US" dirty="0"/>
              <a:t>The aircraft airworthiness certificate and registration is in the pocket by the</a:t>
            </a:r>
          </a:p>
          <a:p>
            <a:r>
              <a:rPr lang="en-US" dirty="0"/>
              <a:t>pilots left foot. Weight and balance info is in the pilots seat back.  The flight log</a:t>
            </a:r>
          </a:p>
          <a:p>
            <a:r>
              <a:rPr lang="en-US" dirty="0"/>
              <a:t>is also in the seat back.  Fill out both logs after every flight.</a:t>
            </a:r>
          </a:p>
          <a:p>
            <a:r>
              <a:rPr lang="en-US" dirty="0"/>
              <a:t> </a:t>
            </a:r>
          </a:p>
          <a:p>
            <a:endParaRPr lang="en-US" dirty="0"/>
          </a:p>
        </p:txBody>
      </p:sp>
    </p:spTree>
    <p:extLst>
      <p:ext uri="{BB962C8B-B14F-4D97-AF65-F5344CB8AC3E}">
        <p14:creationId xmlns:p14="http://schemas.microsoft.com/office/powerpoint/2010/main" val="25324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E6FE-9743-4C3F-928C-77057C6F5988}"/>
              </a:ext>
            </a:extLst>
          </p:cNvPr>
          <p:cNvSpPr>
            <a:spLocks noGrp="1"/>
          </p:cNvSpPr>
          <p:nvPr>
            <p:ph type="title"/>
          </p:nvPr>
        </p:nvSpPr>
        <p:spPr/>
        <p:txBody>
          <a:bodyPr/>
          <a:lstStyle/>
          <a:p>
            <a:r>
              <a:rPr lang="en-US" dirty="0"/>
              <a:t>Comm panel on floor</a:t>
            </a:r>
          </a:p>
        </p:txBody>
      </p:sp>
      <p:pic>
        <p:nvPicPr>
          <p:cNvPr id="5" name="Content Placeholder 4">
            <a:extLst>
              <a:ext uri="{FF2B5EF4-FFF2-40B4-BE49-F238E27FC236}">
                <a16:creationId xmlns:a16="http://schemas.microsoft.com/office/drawing/2014/main" id="{5604C550-9FC4-4543-8607-B50B52085347}"/>
              </a:ext>
            </a:extLst>
          </p:cNvPr>
          <p:cNvPicPr>
            <a:picLocks noGrp="1" noChangeAspect="1"/>
          </p:cNvPicPr>
          <p:nvPr>
            <p:ph idx="1"/>
          </p:nvPr>
        </p:nvPicPr>
        <p:blipFill>
          <a:blip r:embed="rId2"/>
          <a:stretch>
            <a:fillRect/>
          </a:stretch>
        </p:blipFill>
        <p:spPr>
          <a:xfrm>
            <a:off x="3557058" y="1825625"/>
            <a:ext cx="5801784" cy="4351338"/>
          </a:xfrm>
        </p:spPr>
      </p:pic>
    </p:spTree>
    <p:extLst>
      <p:ext uri="{BB962C8B-B14F-4D97-AF65-F5344CB8AC3E}">
        <p14:creationId xmlns:p14="http://schemas.microsoft.com/office/powerpoint/2010/main" val="10037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7116-023B-4686-94DC-52E68209DAA9}"/>
              </a:ext>
            </a:extLst>
          </p:cNvPr>
          <p:cNvSpPr>
            <a:spLocks noGrp="1"/>
          </p:cNvSpPr>
          <p:nvPr>
            <p:ph type="title"/>
          </p:nvPr>
        </p:nvSpPr>
        <p:spPr/>
        <p:txBody>
          <a:bodyPr/>
          <a:lstStyle/>
          <a:p>
            <a:pPr algn="ctr"/>
            <a:r>
              <a:rPr lang="en-US" dirty="0"/>
              <a:t>Quiz</a:t>
            </a:r>
          </a:p>
        </p:txBody>
      </p:sp>
      <p:sp>
        <p:nvSpPr>
          <p:cNvPr id="3" name="Content Placeholder 2">
            <a:extLst>
              <a:ext uri="{FF2B5EF4-FFF2-40B4-BE49-F238E27FC236}">
                <a16:creationId xmlns:a16="http://schemas.microsoft.com/office/drawing/2014/main" id="{3FB0F240-D338-4572-A26C-DCFEA617BA01}"/>
              </a:ext>
            </a:extLst>
          </p:cNvPr>
          <p:cNvSpPr>
            <a:spLocks noGrp="1"/>
          </p:cNvSpPr>
          <p:nvPr>
            <p:ph idx="1"/>
          </p:nvPr>
        </p:nvSpPr>
        <p:spPr/>
        <p:txBody>
          <a:bodyPr>
            <a:normAutofit fontScale="77500" lnSpcReduction="20000"/>
          </a:bodyPr>
          <a:lstStyle/>
          <a:p>
            <a:r>
              <a:rPr lang="en-US" dirty="0"/>
              <a:t>1. What is the difference between a 172F and the first T 41s ?</a:t>
            </a:r>
          </a:p>
          <a:p>
            <a:r>
              <a:rPr lang="en-US" dirty="0"/>
              <a:t>		________________   ( one word)</a:t>
            </a:r>
          </a:p>
          <a:p>
            <a:r>
              <a:rPr lang="en-US" dirty="0"/>
              <a:t> </a:t>
            </a:r>
          </a:p>
          <a:p>
            <a:r>
              <a:rPr lang="en-US" dirty="0"/>
              <a:t>2. What is the full fuel usable load of 5524R ?</a:t>
            </a:r>
          </a:p>
          <a:p>
            <a:r>
              <a:rPr lang="en-US" dirty="0"/>
              <a:t>		______________ Pounds</a:t>
            </a:r>
          </a:p>
          <a:p>
            <a:r>
              <a:rPr lang="en-US" dirty="0"/>
              <a:t> </a:t>
            </a:r>
          </a:p>
          <a:p>
            <a:r>
              <a:rPr lang="en-US" dirty="0"/>
              <a:t>3. During run up, you should leave carb heat on for 5 to 10 seconds.</a:t>
            </a:r>
          </a:p>
          <a:p>
            <a:r>
              <a:rPr lang="en-US" dirty="0"/>
              <a:t>            Why ? _________________________________</a:t>
            </a:r>
          </a:p>
          <a:p>
            <a:r>
              <a:rPr lang="en-US" dirty="0"/>
              <a:t> </a:t>
            </a:r>
          </a:p>
          <a:p>
            <a:r>
              <a:rPr lang="en-US" dirty="0"/>
              <a:t>4. When would use 30 or 40 degrees flap for take off. ____________________</a:t>
            </a:r>
          </a:p>
          <a:p>
            <a:r>
              <a:rPr lang="en-US" dirty="0"/>
              <a:t> </a:t>
            </a:r>
          </a:p>
          <a:p>
            <a:r>
              <a:rPr lang="en-US" dirty="0"/>
              <a:t>5. You are high on final. You have full flaps on. Should you use a forward slip or side slip to lose more altitude?  _______________________________</a:t>
            </a:r>
          </a:p>
          <a:p>
            <a:endParaRPr lang="en-US" dirty="0"/>
          </a:p>
        </p:txBody>
      </p:sp>
    </p:spTree>
    <p:extLst>
      <p:ext uri="{BB962C8B-B14F-4D97-AF65-F5344CB8AC3E}">
        <p14:creationId xmlns:p14="http://schemas.microsoft.com/office/powerpoint/2010/main" val="16624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E61A-9503-4E1A-94F7-3DAE75DEA19C}"/>
              </a:ext>
            </a:extLst>
          </p:cNvPr>
          <p:cNvSpPr>
            <a:spLocks noGrp="1"/>
          </p:cNvSpPr>
          <p:nvPr>
            <p:ph type="title"/>
          </p:nvPr>
        </p:nvSpPr>
        <p:spPr/>
        <p:txBody>
          <a:bodyPr/>
          <a:lstStyle/>
          <a:p>
            <a:r>
              <a:rPr lang="en-US" dirty="0"/>
              <a:t>Quiz continued</a:t>
            </a:r>
          </a:p>
        </p:txBody>
      </p:sp>
      <p:sp>
        <p:nvSpPr>
          <p:cNvPr id="3" name="Content Placeholder 2">
            <a:extLst>
              <a:ext uri="{FF2B5EF4-FFF2-40B4-BE49-F238E27FC236}">
                <a16:creationId xmlns:a16="http://schemas.microsoft.com/office/drawing/2014/main" id="{9A56A425-6BF7-4AB3-A81C-5F463C4F313E}"/>
              </a:ext>
            </a:extLst>
          </p:cNvPr>
          <p:cNvSpPr>
            <a:spLocks noGrp="1"/>
          </p:cNvSpPr>
          <p:nvPr>
            <p:ph idx="1"/>
          </p:nvPr>
        </p:nvSpPr>
        <p:spPr/>
        <p:txBody>
          <a:bodyPr>
            <a:normAutofit fontScale="92500" lnSpcReduction="10000"/>
          </a:bodyPr>
          <a:lstStyle/>
          <a:p>
            <a:r>
              <a:rPr lang="en-US" dirty="0"/>
              <a:t>6. You have full flaps and are forced to go around.  Explain</a:t>
            </a:r>
          </a:p>
          <a:p>
            <a:r>
              <a:rPr lang="en-US" dirty="0"/>
              <a:t>     how to raise flaps and what will happen if you do it wrong.</a:t>
            </a:r>
          </a:p>
          <a:p>
            <a:r>
              <a:rPr lang="en-US" dirty="0"/>
              <a:t>7.  How should you hold the controls for taxi with a right rear</a:t>
            </a:r>
          </a:p>
          <a:p>
            <a:r>
              <a:rPr lang="en-US" dirty="0"/>
              <a:t>     tail wind?</a:t>
            </a:r>
          </a:p>
          <a:p>
            <a:r>
              <a:rPr lang="en-US" dirty="0"/>
              <a:t>8 .Describe a cross wind landing.</a:t>
            </a:r>
          </a:p>
          <a:p>
            <a:r>
              <a:rPr lang="en-US" dirty="0"/>
              <a:t>9. Do you need a flight suit to fly this airplane?</a:t>
            </a:r>
          </a:p>
          <a:p>
            <a:r>
              <a:rPr lang="en-US" dirty="0"/>
              <a:t>10. 5524R does not have a 406 MHz ELT.  Are you required to</a:t>
            </a:r>
          </a:p>
          <a:p>
            <a:r>
              <a:rPr lang="en-US" dirty="0"/>
              <a:t>       maintain the obsolete 121.5 ELT?</a:t>
            </a:r>
          </a:p>
          <a:p>
            <a:r>
              <a:rPr lang="en-US" dirty="0"/>
              <a:t>11. The rating you are testing for requires a spin.  How do you</a:t>
            </a:r>
          </a:p>
          <a:p>
            <a:r>
              <a:rPr lang="en-US" dirty="0"/>
              <a:t>       convert the airplane to Utility category?</a:t>
            </a:r>
          </a:p>
          <a:p>
            <a:endParaRPr lang="en-US" dirty="0"/>
          </a:p>
        </p:txBody>
      </p:sp>
    </p:spTree>
    <p:extLst>
      <p:ext uri="{BB962C8B-B14F-4D97-AF65-F5344CB8AC3E}">
        <p14:creationId xmlns:p14="http://schemas.microsoft.com/office/powerpoint/2010/main" val="37613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29D0-75A4-4421-A942-45B7F8ECAB67}"/>
              </a:ext>
            </a:extLst>
          </p:cNvPr>
          <p:cNvSpPr>
            <a:spLocks noGrp="1"/>
          </p:cNvSpPr>
          <p:nvPr>
            <p:ph type="title"/>
          </p:nvPr>
        </p:nvSpPr>
        <p:spPr/>
        <p:txBody>
          <a:bodyPr/>
          <a:lstStyle/>
          <a:p>
            <a:r>
              <a:rPr lang="en-US" dirty="0"/>
              <a:t>Ground school finished</a:t>
            </a:r>
          </a:p>
        </p:txBody>
      </p:sp>
      <p:sp>
        <p:nvSpPr>
          <p:cNvPr id="3" name="Content Placeholder 2">
            <a:extLst>
              <a:ext uri="{FF2B5EF4-FFF2-40B4-BE49-F238E27FC236}">
                <a16:creationId xmlns:a16="http://schemas.microsoft.com/office/drawing/2014/main" id="{A24AE230-78E5-4230-AFFB-D2CD804B6D64}"/>
              </a:ext>
            </a:extLst>
          </p:cNvPr>
          <p:cNvSpPr>
            <a:spLocks noGrp="1"/>
          </p:cNvSpPr>
          <p:nvPr>
            <p:ph idx="1"/>
          </p:nvPr>
        </p:nvSpPr>
        <p:spPr/>
        <p:txBody>
          <a:bodyPr/>
          <a:lstStyle/>
          <a:p>
            <a:endParaRPr lang="en-US" dirty="0"/>
          </a:p>
          <a:p>
            <a:r>
              <a:rPr lang="en-US" dirty="0"/>
              <a:t>After completion of this online course, contact the Operations Officer to receive credit for your annual review.</a:t>
            </a:r>
          </a:p>
          <a:p>
            <a:endParaRPr lang="en-US" dirty="0"/>
          </a:p>
          <a:p>
            <a:r>
              <a:rPr lang="en-US" dirty="0"/>
              <a:t>Fly Safe!</a:t>
            </a:r>
          </a:p>
        </p:txBody>
      </p:sp>
      <p:pic>
        <p:nvPicPr>
          <p:cNvPr id="5" name="Picture 4">
            <a:extLst>
              <a:ext uri="{FF2B5EF4-FFF2-40B4-BE49-F238E27FC236}">
                <a16:creationId xmlns:a16="http://schemas.microsoft.com/office/drawing/2014/main" id="{6C575E6B-CC8C-4880-821F-23C766C64176}"/>
              </a:ext>
            </a:extLst>
          </p:cNvPr>
          <p:cNvPicPr>
            <a:picLocks noChangeAspect="1"/>
          </p:cNvPicPr>
          <p:nvPr/>
        </p:nvPicPr>
        <p:blipFill>
          <a:blip r:embed="rId2"/>
          <a:stretch>
            <a:fillRect/>
          </a:stretch>
        </p:blipFill>
        <p:spPr>
          <a:xfrm>
            <a:off x="4826204" y="4243426"/>
            <a:ext cx="3263492" cy="1015873"/>
          </a:xfrm>
          <a:prstGeom prst="rect">
            <a:avLst/>
          </a:prstGeom>
        </p:spPr>
      </p:pic>
    </p:spTree>
    <p:extLst>
      <p:ext uri="{BB962C8B-B14F-4D97-AF65-F5344CB8AC3E}">
        <p14:creationId xmlns:p14="http://schemas.microsoft.com/office/powerpoint/2010/main" val="21908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T-41A background</a:t>
            </a:r>
          </a:p>
        </p:txBody>
      </p:sp>
      <p:sp>
        <p:nvSpPr>
          <p:cNvPr id="14" name="Content Placeholder 13"/>
          <p:cNvSpPr>
            <a:spLocks noGrp="1"/>
          </p:cNvSpPr>
          <p:nvPr>
            <p:ph idx="1"/>
          </p:nvPr>
        </p:nvSpPr>
        <p:spPr/>
        <p:txBody>
          <a:bodyPr>
            <a:normAutofit/>
          </a:bodyPr>
          <a:lstStyle/>
          <a:p>
            <a:r>
              <a:rPr lang="en-US" dirty="0"/>
              <a:t>The Cessna 172 first flew in 1955 and is still produced today.  Total production is about 40,000, the most built aircraft of all time. </a:t>
            </a:r>
          </a:p>
          <a:p>
            <a:r>
              <a:rPr lang="en-US" dirty="0"/>
              <a:t>In the early 60's , the USAF was using an all jet training approach.  However, the wash out rate of unsuitable pilots was too costly.  Bids were requested for an “off the line” civilian aircraft.  Cessna won the contract using a production C-172. Later versions were modified with bigger engines for the Air Force Academy and other services.  These will not be covered here.</a:t>
            </a:r>
          </a:p>
          <a:p>
            <a:pPr marL="0" lvl="0" indent="0">
              <a:buNone/>
            </a:pPr>
            <a:endParaRPr lang="en-US"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3BE14-99D6-4FA5-9A00-C6E683AB1EB9}"/>
              </a:ext>
            </a:extLst>
          </p:cNvPr>
          <p:cNvSpPr>
            <a:spLocks noGrp="1"/>
          </p:cNvSpPr>
          <p:nvPr>
            <p:ph idx="1"/>
          </p:nvPr>
        </p:nvSpPr>
        <p:spPr/>
        <p:txBody>
          <a:bodyPr/>
          <a:lstStyle/>
          <a:p>
            <a:pPr marL="0" indent="0">
              <a:buNone/>
            </a:pPr>
            <a:r>
              <a:rPr lang="en-US" sz="4400" dirty="0"/>
              <a:t>Our DFW wing T-41A “Mescalero” started life as a 1965 172F.  It did not see military action and is actually a T 41 clone. (Just between us)  It is the CAF’s first, and so far, only T-41A.</a:t>
            </a:r>
          </a:p>
          <a:p>
            <a:endParaRPr lang="en-US" dirty="0"/>
          </a:p>
        </p:txBody>
      </p:sp>
    </p:spTree>
    <p:extLst>
      <p:ext uri="{BB962C8B-B14F-4D97-AF65-F5344CB8AC3E}">
        <p14:creationId xmlns:p14="http://schemas.microsoft.com/office/powerpoint/2010/main" val="257347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6F5FE-0896-4124-AC7B-19B0045F8EA3}"/>
              </a:ext>
            </a:extLst>
          </p:cNvPr>
          <p:cNvSpPr>
            <a:spLocks noGrp="1"/>
          </p:cNvSpPr>
          <p:nvPr>
            <p:ph type="title"/>
          </p:nvPr>
        </p:nvSpPr>
        <p:spPr/>
        <p:txBody>
          <a:bodyPr/>
          <a:lstStyle/>
          <a:p>
            <a:pPr algn="ctr"/>
            <a:r>
              <a:rPr lang="en-US" dirty="0"/>
              <a:t>Cockpit layout</a:t>
            </a:r>
          </a:p>
        </p:txBody>
      </p:sp>
      <p:pic>
        <p:nvPicPr>
          <p:cNvPr id="5" name="Content Placeholder 4">
            <a:extLst>
              <a:ext uri="{FF2B5EF4-FFF2-40B4-BE49-F238E27FC236}">
                <a16:creationId xmlns:a16="http://schemas.microsoft.com/office/drawing/2014/main" id="{AA98BC15-369A-43A3-9292-919D96295C74}"/>
              </a:ext>
            </a:extLst>
          </p:cNvPr>
          <p:cNvPicPr>
            <a:picLocks noGrp="1" noChangeAspect="1"/>
          </p:cNvPicPr>
          <p:nvPr>
            <p:ph idx="1"/>
          </p:nvPr>
        </p:nvPicPr>
        <p:blipFill>
          <a:blip r:embed="rId2"/>
          <a:stretch>
            <a:fillRect/>
          </a:stretch>
        </p:blipFill>
        <p:spPr>
          <a:xfrm>
            <a:off x="3557058" y="1825625"/>
            <a:ext cx="5801784" cy="4351338"/>
          </a:xfrm>
        </p:spPr>
      </p:pic>
    </p:spTree>
    <p:extLst>
      <p:ext uri="{BB962C8B-B14F-4D97-AF65-F5344CB8AC3E}">
        <p14:creationId xmlns:p14="http://schemas.microsoft.com/office/powerpoint/2010/main" val="39532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2EFDE-CF2F-45FE-9B36-0D851D7FC5A9}"/>
              </a:ext>
            </a:extLst>
          </p:cNvPr>
          <p:cNvSpPr>
            <a:spLocks noGrp="1"/>
          </p:cNvSpPr>
          <p:nvPr>
            <p:ph type="title"/>
          </p:nvPr>
        </p:nvSpPr>
        <p:spPr/>
        <p:txBody>
          <a:bodyPr/>
          <a:lstStyle/>
          <a:p>
            <a:r>
              <a:rPr lang="en-US" dirty="0"/>
              <a:t>Aircraft description</a:t>
            </a:r>
          </a:p>
        </p:txBody>
      </p:sp>
      <p:sp>
        <p:nvSpPr>
          <p:cNvPr id="4" name="Content Placeholder 3">
            <a:extLst>
              <a:ext uri="{FF2B5EF4-FFF2-40B4-BE49-F238E27FC236}">
                <a16:creationId xmlns:a16="http://schemas.microsoft.com/office/drawing/2014/main" id="{F31B6062-D8BE-4373-8DED-52F340B5C246}"/>
              </a:ext>
            </a:extLst>
          </p:cNvPr>
          <p:cNvSpPr>
            <a:spLocks noGrp="1"/>
          </p:cNvSpPr>
          <p:nvPr>
            <p:ph idx="1"/>
          </p:nvPr>
        </p:nvSpPr>
        <p:spPr>
          <a:xfrm>
            <a:off x="1562100" y="1825625"/>
            <a:ext cx="10112664" cy="4351338"/>
          </a:xfrm>
        </p:spPr>
        <p:txBody>
          <a:bodyPr>
            <a:normAutofit fontScale="92500"/>
          </a:bodyPr>
          <a:lstStyle/>
          <a:p>
            <a:r>
              <a:rPr lang="en-US" dirty="0"/>
              <a:t>Cessna N5524R is flown in the normal category and therefore is prevented from aerobatic maneuvers including spins.</a:t>
            </a:r>
          </a:p>
          <a:p>
            <a:r>
              <a:rPr lang="en-US" dirty="0"/>
              <a:t>Operational Data</a:t>
            </a:r>
          </a:p>
          <a:p>
            <a:r>
              <a:rPr lang="en-US" dirty="0"/>
              <a:t>Max gross </a:t>
            </a:r>
            <a:r>
              <a:rPr lang="en-US" dirty="0" err="1"/>
              <a:t>wt</a:t>
            </a:r>
            <a:r>
              <a:rPr lang="en-US" dirty="0"/>
              <a:t>   -  2300 </a:t>
            </a:r>
            <a:r>
              <a:rPr lang="en-US" dirty="0" err="1"/>
              <a:t>lbs</a:t>
            </a:r>
            <a:endParaRPr lang="en-US" dirty="0"/>
          </a:p>
          <a:p>
            <a:r>
              <a:rPr lang="en-US" dirty="0"/>
              <a:t>Empty </a:t>
            </a:r>
            <a:r>
              <a:rPr lang="en-US" dirty="0" err="1"/>
              <a:t>wt</a:t>
            </a:r>
            <a:r>
              <a:rPr lang="en-US" dirty="0"/>
              <a:t>         -  1422 </a:t>
            </a:r>
            <a:r>
              <a:rPr lang="en-US" dirty="0" err="1"/>
              <a:t>lbs</a:t>
            </a:r>
            <a:endParaRPr lang="en-US" dirty="0"/>
          </a:p>
          <a:p>
            <a:r>
              <a:rPr lang="en-US" dirty="0"/>
              <a:t>Fuel cap           - 39 gals</a:t>
            </a:r>
          </a:p>
          <a:p>
            <a:r>
              <a:rPr lang="en-US" dirty="0"/>
              <a:t>Oil cap             -   8 </a:t>
            </a:r>
            <a:r>
              <a:rPr lang="en-US" dirty="0" err="1"/>
              <a:t>qts</a:t>
            </a:r>
            <a:r>
              <a:rPr lang="en-US" dirty="0"/>
              <a:t>.    ( 6 </a:t>
            </a:r>
            <a:r>
              <a:rPr lang="en-US" dirty="0" err="1"/>
              <a:t>qts</a:t>
            </a:r>
            <a:r>
              <a:rPr lang="en-US" dirty="0"/>
              <a:t> min at take off.   Do not fill above 7 </a:t>
            </a:r>
            <a:r>
              <a:rPr lang="en-US" dirty="0" err="1"/>
              <a:t>qts</a:t>
            </a:r>
            <a:r>
              <a:rPr lang="en-US" dirty="0"/>
              <a:t>. )</a:t>
            </a:r>
          </a:p>
          <a:p>
            <a:r>
              <a:rPr lang="en-US" dirty="0"/>
              <a:t>Stall speed       - Power off  0 flaps - 57 mph</a:t>
            </a:r>
          </a:p>
          <a:p>
            <a:r>
              <a:rPr lang="en-US" dirty="0"/>
              <a:t>                                              40 flaps - 49 mph</a:t>
            </a:r>
          </a:p>
          <a:p>
            <a:pPr marL="0" indent="0">
              <a:buNone/>
            </a:pPr>
            <a:endParaRPr lang="en-US" dirty="0"/>
          </a:p>
        </p:txBody>
      </p:sp>
    </p:spTree>
    <p:extLst>
      <p:ext uri="{BB962C8B-B14F-4D97-AF65-F5344CB8AC3E}">
        <p14:creationId xmlns:p14="http://schemas.microsoft.com/office/powerpoint/2010/main" val="29898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9FC5-A905-46A5-B455-28AEA7E1EC12}"/>
              </a:ext>
            </a:extLst>
          </p:cNvPr>
          <p:cNvSpPr>
            <a:spLocks noGrp="1"/>
          </p:cNvSpPr>
          <p:nvPr>
            <p:ph type="title"/>
          </p:nvPr>
        </p:nvSpPr>
        <p:spPr/>
        <p:txBody>
          <a:bodyPr/>
          <a:lstStyle/>
          <a:p>
            <a:pPr algn="ctr"/>
            <a:r>
              <a:rPr lang="en-US" dirty="0"/>
              <a:t>Operation</a:t>
            </a:r>
          </a:p>
        </p:txBody>
      </p:sp>
      <p:sp>
        <p:nvSpPr>
          <p:cNvPr id="3" name="Content Placeholder 2">
            <a:extLst>
              <a:ext uri="{FF2B5EF4-FFF2-40B4-BE49-F238E27FC236}">
                <a16:creationId xmlns:a16="http://schemas.microsoft.com/office/drawing/2014/main" id="{2AE44E31-D4DA-4079-A0A8-BD803FED4C6F}"/>
              </a:ext>
            </a:extLst>
          </p:cNvPr>
          <p:cNvSpPr>
            <a:spLocks noGrp="1"/>
          </p:cNvSpPr>
          <p:nvPr>
            <p:ph idx="1"/>
          </p:nvPr>
        </p:nvSpPr>
        <p:spPr>
          <a:xfrm>
            <a:off x="1562100" y="1825625"/>
            <a:ext cx="10057814" cy="4351338"/>
          </a:xfrm>
        </p:spPr>
        <p:txBody>
          <a:bodyPr/>
          <a:lstStyle/>
          <a:p>
            <a:r>
              <a:rPr lang="en-US" dirty="0"/>
              <a:t>Flaps at 0 is best for all but short field take offs.  Lift the nose wheel at 60 MPH and let it fly off. </a:t>
            </a:r>
          </a:p>
          <a:p>
            <a:pPr marL="457200" lvl="1" indent="0">
              <a:buNone/>
            </a:pPr>
            <a:r>
              <a:rPr lang="en-US" dirty="0"/>
              <a:t>	85 MPH is best rate - </a:t>
            </a:r>
            <a:r>
              <a:rPr lang="en-US" dirty="0" err="1"/>
              <a:t>Vy</a:t>
            </a:r>
            <a:endParaRPr lang="en-US" dirty="0"/>
          </a:p>
          <a:p>
            <a:pPr marL="914400" lvl="2" indent="0">
              <a:buNone/>
            </a:pPr>
            <a:r>
              <a:rPr lang="en-US" sz="2400" dirty="0"/>
              <a:t>65 is best angle - </a:t>
            </a:r>
            <a:r>
              <a:rPr lang="en-US" sz="2400" dirty="0" err="1"/>
              <a:t>Vx</a:t>
            </a:r>
            <a:endParaRPr lang="en-US" dirty="0"/>
          </a:p>
          <a:p>
            <a:r>
              <a:rPr lang="en-US" dirty="0"/>
              <a:t>Approach speeds between 60 and 80 are best.  Don't go below about 70 unless flaps are full.</a:t>
            </a:r>
          </a:p>
          <a:p>
            <a:r>
              <a:rPr lang="en-US" dirty="0"/>
              <a:t>Above 80 just burns runway and YOUR tires.</a:t>
            </a:r>
          </a:p>
          <a:p>
            <a:r>
              <a:rPr lang="en-US" dirty="0"/>
              <a:t> </a:t>
            </a:r>
          </a:p>
          <a:p>
            <a:endParaRPr lang="en-US" dirty="0"/>
          </a:p>
        </p:txBody>
      </p:sp>
      <p:pic>
        <p:nvPicPr>
          <p:cNvPr id="5" name="Picture 4">
            <a:extLst>
              <a:ext uri="{FF2B5EF4-FFF2-40B4-BE49-F238E27FC236}">
                <a16:creationId xmlns:a16="http://schemas.microsoft.com/office/drawing/2014/main" id="{45801AD4-BE3D-4499-A367-4B69AFCC742A}"/>
              </a:ext>
            </a:extLst>
          </p:cNvPr>
          <p:cNvPicPr>
            <a:picLocks noChangeAspect="1"/>
          </p:cNvPicPr>
          <p:nvPr/>
        </p:nvPicPr>
        <p:blipFill rotWithShape="1">
          <a:blip r:embed="rId2"/>
          <a:srcRect b="27645"/>
          <a:stretch/>
        </p:blipFill>
        <p:spPr>
          <a:xfrm>
            <a:off x="8457418" y="4302247"/>
            <a:ext cx="3447609" cy="1782437"/>
          </a:xfrm>
          <a:prstGeom prst="rect">
            <a:avLst/>
          </a:prstGeom>
        </p:spPr>
      </p:pic>
    </p:spTree>
    <p:extLst>
      <p:ext uri="{BB962C8B-B14F-4D97-AF65-F5344CB8AC3E}">
        <p14:creationId xmlns:p14="http://schemas.microsoft.com/office/powerpoint/2010/main" val="14559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FA03-14E3-4F85-9278-B5262F83F2E8}"/>
              </a:ext>
            </a:extLst>
          </p:cNvPr>
          <p:cNvSpPr>
            <a:spLocks noGrp="1"/>
          </p:cNvSpPr>
          <p:nvPr>
            <p:ph type="title"/>
          </p:nvPr>
        </p:nvSpPr>
        <p:spPr/>
        <p:txBody>
          <a:bodyPr/>
          <a:lstStyle/>
          <a:p>
            <a:pPr algn="ctr"/>
            <a:r>
              <a:rPr lang="en-US" dirty="0"/>
              <a:t>Emergency procedures</a:t>
            </a:r>
          </a:p>
        </p:txBody>
      </p:sp>
      <p:sp>
        <p:nvSpPr>
          <p:cNvPr id="3" name="Content Placeholder 2">
            <a:extLst>
              <a:ext uri="{FF2B5EF4-FFF2-40B4-BE49-F238E27FC236}">
                <a16:creationId xmlns:a16="http://schemas.microsoft.com/office/drawing/2014/main" id="{1A615959-5A8A-440C-A172-1681906C0D10}"/>
              </a:ext>
            </a:extLst>
          </p:cNvPr>
          <p:cNvSpPr>
            <a:spLocks noGrp="1"/>
          </p:cNvSpPr>
          <p:nvPr>
            <p:ph idx="1"/>
          </p:nvPr>
        </p:nvSpPr>
        <p:spPr>
          <a:xfrm>
            <a:off x="1562099" y="1825624"/>
            <a:ext cx="9930817" cy="4793289"/>
          </a:xfrm>
        </p:spPr>
        <p:txBody>
          <a:bodyPr>
            <a:normAutofit fontScale="92500" lnSpcReduction="10000"/>
          </a:bodyPr>
          <a:lstStyle/>
          <a:p>
            <a:r>
              <a:rPr lang="en-US" dirty="0"/>
              <a:t>The 1965 POH does not have emergency procedures!!  Some common sense items in case of engine failure would be;</a:t>
            </a:r>
          </a:p>
          <a:p>
            <a:r>
              <a:rPr lang="en-US" dirty="0"/>
              <a:t>Carb heat to full on</a:t>
            </a:r>
          </a:p>
          <a:p>
            <a:r>
              <a:rPr lang="en-US" dirty="0"/>
              <a:t>Mixture full rich</a:t>
            </a:r>
          </a:p>
          <a:p>
            <a:r>
              <a:rPr lang="en-US" dirty="0"/>
              <a:t>Slow to 80 MPH for best glide.</a:t>
            </a:r>
          </a:p>
          <a:p>
            <a:r>
              <a:rPr lang="en-US" dirty="0"/>
              <a:t>Switch tanks.  If on both, switch to the fullest tank for 60 seconds and then to the other tank. This is for vapor accumulation reasons.</a:t>
            </a:r>
          </a:p>
          <a:p>
            <a:r>
              <a:rPr lang="en-US" dirty="0"/>
              <a:t>Aviate / navigate / communicate.  Don't panic. Glider pilots do this for every landing. </a:t>
            </a:r>
          </a:p>
          <a:p>
            <a:r>
              <a:rPr lang="en-US" dirty="0"/>
              <a:t> Many people try to stretch the glide and stall.  If you don't like the spot you are going to hit, maintain airspeed, keep the wings level, avoid obstacles and dissipate energy.</a:t>
            </a:r>
          </a:p>
          <a:p>
            <a:endParaRPr lang="en-US" dirty="0"/>
          </a:p>
        </p:txBody>
      </p:sp>
    </p:spTree>
    <p:extLst>
      <p:ext uri="{BB962C8B-B14F-4D97-AF65-F5344CB8AC3E}">
        <p14:creationId xmlns:p14="http://schemas.microsoft.com/office/powerpoint/2010/main" val="332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7783-1553-4B30-832D-703B39C3ACEE}"/>
              </a:ext>
            </a:extLst>
          </p:cNvPr>
          <p:cNvSpPr>
            <a:spLocks noGrp="1"/>
          </p:cNvSpPr>
          <p:nvPr>
            <p:ph type="title"/>
          </p:nvPr>
        </p:nvSpPr>
        <p:spPr/>
        <p:txBody>
          <a:bodyPr/>
          <a:lstStyle/>
          <a:p>
            <a:r>
              <a:rPr lang="en-US" dirty="0"/>
              <a:t>Engine instruments</a:t>
            </a:r>
          </a:p>
        </p:txBody>
      </p:sp>
      <p:pic>
        <p:nvPicPr>
          <p:cNvPr id="5" name="Content Placeholder 4">
            <a:extLst>
              <a:ext uri="{FF2B5EF4-FFF2-40B4-BE49-F238E27FC236}">
                <a16:creationId xmlns:a16="http://schemas.microsoft.com/office/drawing/2014/main" id="{4FB7087D-6CB1-447B-BEC1-545735DD96F7}"/>
              </a:ext>
            </a:extLst>
          </p:cNvPr>
          <p:cNvPicPr>
            <a:picLocks noGrp="1" noChangeAspect="1"/>
          </p:cNvPicPr>
          <p:nvPr>
            <p:ph idx="1"/>
          </p:nvPr>
        </p:nvPicPr>
        <p:blipFill>
          <a:blip r:embed="rId2"/>
          <a:stretch>
            <a:fillRect/>
          </a:stretch>
        </p:blipFill>
        <p:spPr>
          <a:xfrm>
            <a:off x="2841674" y="1289087"/>
            <a:ext cx="6517168" cy="4887876"/>
          </a:xfrm>
        </p:spPr>
      </p:pic>
    </p:spTree>
    <p:extLst>
      <p:ext uri="{BB962C8B-B14F-4D97-AF65-F5344CB8AC3E}">
        <p14:creationId xmlns:p14="http://schemas.microsoft.com/office/powerpoint/2010/main" val="42517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C455-4287-4E81-A0BF-9F06CDF07EF2}"/>
              </a:ext>
            </a:extLst>
          </p:cNvPr>
          <p:cNvSpPr>
            <a:spLocks noGrp="1"/>
          </p:cNvSpPr>
          <p:nvPr>
            <p:ph type="title"/>
          </p:nvPr>
        </p:nvSpPr>
        <p:spPr/>
        <p:txBody>
          <a:bodyPr/>
          <a:lstStyle/>
          <a:p>
            <a:r>
              <a:rPr lang="en-US" dirty="0"/>
              <a:t>Additional info</a:t>
            </a:r>
          </a:p>
        </p:txBody>
      </p:sp>
      <p:sp>
        <p:nvSpPr>
          <p:cNvPr id="3" name="Content Placeholder 2">
            <a:extLst>
              <a:ext uri="{FF2B5EF4-FFF2-40B4-BE49-F238E27FC236}">
                <a16:creationId xmlns:a16="http://schemas.microsoft.com/office/drawing/2014/main" id="{9E78D966-2B8C-443F-9759-5DD6DBBEEEFC}"/>
              </a:ext>
            </a:extLst>
          </p:cNvPr>
          <p:cNvSpPr>
            <a:spLocks noGrp="1"/>
          </p:cNvSpPr>
          <p:nvPr>
            <p:ph idx="1"/>
          </p:nvPr>
        </p:nvSpPr>
        <p:spPr/>
        <p:txBody>
          <a:bodyPr>
            <a:normAutofit fontScale="85000" lnSpcReduction="20000"/>
          </a:bodyPr>
          <a:lstStyle/>
          <a:p>
            <a:r>
              <a:rPr lang="en-US" dirty="0"/>
              <a:t>Fuel sump drain is below the fuel filter.  Drain control in cockpit is disconnected.</a:t>
            </a:r>
          </a:p>
          <a:p>
            <a:r>
              <a:rPr lang="en-US" dirty="0"/>
              <a:t>Flaps in 1965 were allowed to 40 degrees.  Newer 172s are limited to 30.</a:t>
            </a:r>
          </a:p>
          <a:p>
            <a:r>
              <a:rPr lang="en-US" dirty="0"/>
              <a:t>Do not use full flaps in cross winds.  Do not slip with flaps over about 20 degrees.</a:t>
            </a:r>
          </a:p>
          <a:p>
            <a:r>
              <a:rPr lang="en-US" dirty="0"/>
              <a:t>5524R does not have flap limit switches up or down.  You must hold the flap</a:t>
            </a:r>
          </a:p>
          <a:p>
            <a:r>
              <a:rPr lang="en-US" dirty="0"/>
              <a:t>handle until desired position is reached.  When the flaps are full up a loud</a:t>
            </a:r>
          </a:p>
          <a:p>
            <a:r>
              <a:rPr lang="en-US" dirty="0"/>
              <a:t>squeal will sound.  (You may not hear this with headsets on. )This means let go of the switch.  Do not trust the flap position indicator.</a:t>
            </a:r>
          </a:p>
          <a:p>
            <a:r>
              <a:rPr lang="en-US" dirty="0"/>
              <a:t> </a:t>
            </a:r>
          </a:p>
          <a:p>
            <a:r>
              <a:rPr lang="en-US" dirty="0"/>
              <a:t>A good cruise RPM range is about 2200 to 2400 at normal altitudes.  Trying to go fast just makes more noise and burns more of your gas.</a:t>
            </a:r>
          </a:p>
          <a:p>
            <a:endParaRPr lang="en-US" dirty="0"/>
          </a:p>
        </p:txBody>
      </p:sp>
    </p:spTree>
    <p:extLst>
      <p:ext uri="{BB962C8B-B14F-4D97-AF65-F5344CB8AC3E}">
        <p14:creationId xmlns:p14="http://schemas.microsoft.com/office/powerpoint/2010/main" val="230490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D01B8-816B-49B7-8C81-03AB51D87C54}">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98</TotalTime>
  <Words>624</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Cloud skipper design template</vt:lpstr>
      <vt:lpstr>Title Layout</vt:lpstr>
      <vt:lpstr>T-41A background</vt:lpstr>
      <vt:lpstr>PowerPoint Presentation</vt:lpstr>
      <vt:lpstr>Cockpit layout</vt:lpstr>
      <vt:lpstr>Aircraft description</vt:lpstr>
      <vt:lpstr>Operation</vt:lpstr>
      <vt:lpstr>Emergency procedures</vt:lpstr>
      <vt:lpstr>Engine instruments</vt:lpstr>
      <vt:lpstr>Additional info</vt:lpstr>
      <vt:lpstr>Fuel Sump in wheel well  </vt:lpstr>
      <vt:lpstr>Additional info continued</vt:lpstr>
      <vt:lpstr>Comm panel on floor</vt:lpstr>
      <vt:lpstr>Quiz</vt:lpstr>
      <vt:lpstr>Quiz continued</vt:lpstr>
      <vt:lpstr>Ground school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Henry Barrett</dc:creator>
  <cp:lastModifiedBy>Henry Barrett</cp:lastModifiedBy>
  <cp:revision>13</cp:revision>
  <dcterms:created xsi:type="dcterms:W3CDTF">2018-05-07T22:45:23Z</dcterms:created>
  <dcterms:modified xsi:type="dcterms:W3CDTF">2018-05-11T18:44:49Z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