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>
        <p:scale>
          <a:sx n="81" d="100"/>
          <a:sy n="81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8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4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4258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32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72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09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9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9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1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0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3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3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83337-36E4-4F91-B936-AD5CF9D947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F510A-6D79-4F47-BDBF-0A6F79CF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94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cap="all" baseline="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/>
          <p:cNvSpPr>
            <a:spLocks noGrp="1" noChangeArrowheads="1"/>
          </p:cNvSpPr>
          <p:nvPr>
            <p:ph type="title"/>
          </p:nvPr>
        </p:nvSpPr>
        <p:spPr>
          <a:xfrm>
            <a:off x="2224980" y="39068"/>
            <a:ext cx="7804547" cy="1491258"/>
          </a:xfrm>
        </p:spPr>
        <p:txBody>
          <a:bodyPr/>
          <a:lstStyle/>
          <a:p>
            <a:pPr eaLnBrk="1"/>
            <a:r>
              <a:rPr lang="en-US" altLang="en-US"/>
              <a:t>Stinson L-5 (Sentinel)</a:t>
            </a:r>
          </a:p>
        </p:txBody>
      </p:sp>
      <p:sp>
        <p:nvSpPr>
          <p:cNvPr id="175107" name="AutoShape 2"/>
          <p:cNvSpPr>
            <a:spLocks/>
          </p:cNvSpPr>
          <p:nvPr/>
        </p:nvSpPr>
        <p:spPr bwMode="auto">
          <a:xfrm>
            <a:off x="4983138" y="1302619"/>
            <a:ext cx="2224608" cy="482203"/>
          </a:xfrm>
          <a:custGeom>
            <a:avLst/>
            <a:gdLst>
              <a:gd name="T0" fmla="*/ 2147483647 w 21600"/>
              <a:gd name="T1" fmla="*/ 345664631 h 21600"/>
              <a:gd name="T2" fmla="*/ 2147483647 w 21600"/>
              <a:gd name="T3" fmla="*/ 345664631 h 21600"/>
              <a:gd name="T4" fmla="*/ 2147483647 w 21600"/>
              <a:gd name="T5" fmla="*/ 345664631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2672" dirty="0" smtClean="0">
                <a:solidFill>
                  <a:srgbClr val="FFFF00"/>
                </a:solidFill>
              </a:rPr>
              <a:t>Miss Ziggy</a:t>
            </a:r>
            <a:endParaRPr lang="en-US" altLang="en-US" sz="2672" dirty="0">
              <a:solidFill>
                <a:srgbClr val="FFFF00"/>
              </a:solidFill>
            </a:endParaRPr>
          </a:p>
        </p:txBody>
      </p:sp>
      <p:pic>
        <p:nvPicPr>
          <p:cNvPr id="1751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3783" y="2902206"/>
            <a:ext cx="4618881" cy="211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109" name="AutoShape 4"/>
          <p:cNvSpPr>
            <a:spLocks/>
          </p:cNvSpPr>
          <p:nvPr/>
        </p:nvSpPr>
        <p:spPr bwMode="auto">
          <a:xfrm>
            <a:off x="703385" y="1487352"/>
            <a:ext cx="5034312" cy="465554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039" dirty="0"/>
              <a:t>STANDARD DATA: </a:t>
            </a:r>
          </a:p>
          <a:p>
            <a:pPr eaLnBrk="1"/>
            <a:r>
              <a:rPr lang="en-US" altLang="en-US" sz="2039" dirty="0"/>
              <a:t>  Seats 2. </a:t>
            </a:r>
          </a:p>
          <a:p>
            <a:pPr eaLnBrk="1"/>
            <a:r>
              <a:rPr lang="en-US" altLang="en-US" sz="2039" dirty="0"/>
              <a:t>  Gross wt. </a:t>
            </a:r>
            <a:r>
              <a:rPr lang="en-US" altLang="en-US" sz="2039" dirty="0" smtClean="0"/>
              <a:t>2050. </a:t>
            </a:r>
            <a:endParaRPr lang="en-US" altLang="en-US" sz="2039" dirty="0"/>
          </a:p>
          <a:p>
            <a:pPr eaLnBrk="1"/>
            <a:r>
              <a:rPr lang="en-US" altLang="en-US" sz="2039" dirty="0"/>
              <a:t>  </a:t>
            </a:r>
            <a:r>
              <a:rPr lang="en-US" altLang="en-US" sz="2039" dirty="0" smtClean="0"/>
              <a:t>Fuel </a:t>
            </a:r>
            <a:r>
              <a:rPr lang="en-US" altLang="en-US" sz="2039" dirty="0"/>
              <a:t>capacity </a:t>
            </a:r>
            <a:r>
              <a:rPr lang="en-US" altLang="en-US" sz="2039" dirty="0" smtClean="0"/>
              <a:t>36 gallons. </a:t>
            </a:r>
            <a:endParaRPr lang="en-US" altLang="en-US" sz="2039" dirty="0"/>
          </a:p>
          <a:p>
            <a:pPr eaLnBrk="1"/>
            <a:r>
              <a:rPr lang="en-US" altLang="en-US" sz="2039" dirty="0"/>
              <a:t>  Engine </a:t>
            </a:r>
            <a:r>
              <a:rPr lang="en-US" altLang="en-US" sz="2039" dirty="0" smtClean="0"/>
              <a:t>190-hp </a:t>
            </a:r>
            <a:r>
              <a:rPr lang="en-US" altLang="en-US" sz="2039" dirty="0"/>
              <a:t>Lycoming. </a:t>
            </a:r>
          </a:p>
          <a:p>
            <a:pPr eaLnBrk="1"/>
            <a:endParaRPr lang="en-US" altLang="en-US" sz="2039" dirty="0" smtClean="0"/>
          </a:p>
          <a:p>
            <a:pPr eaLnBrk="1"/>
            <a:r>
              <a:rPr lang="en-US" altLang="en-US" sz="2039" dirty="0" smtClean="0"/>
              <a:t>PERFORMANCE</a:t>
            </a:r>
            <a:r>
              <a:rPr lang="en-US" altLang="en-US" sz="2039" dirty="0"/>
              <a:t>: </a:t>
            </a:r>
          </a:p>
          <a:p>
            <a:pPr eaLnBrk="1"/>
            <a:r>
              <a:rPr lang="en-US" altLang="en-US" sz="2039" dirty="0"/>
              <a:t>  Top mph 130. </a:t>
            </a:r>
          </a:p>
          <a:p>
            <a:pPr eaLnBrk="1"/>
            <a:r>
              <a:rPr lang="en-US" altLang="en-US" sz="2039" dirty="0"/>
              <a:t>  Cruise mph 112. </a:t>
            </a:r>
          </a:p>
          <a:p>
            <a:pPr eaLnBrk="1"/>
            <a:r>
              <a:rPr lang="en-US" altLang="en-US" sz="2039" dirty="0"/>
              <a:t>  Initial climb rate 975. </a:t>
            </a:r>
          </a:p>
          <a:p>
            <a:pPr eaLnBrk="1"/>
            <a:r>
              <a:rPr lang="en-US" altLang="en-US" sz="2039" dirty="0"/>
              <a:t>  Ceiling 15,800. </a:t>
            </a:r>
          </a:p>
          <a:p>
            <a:pPr eaLnBrk="1"/>
            <a:r>
              <a:rPr lang="en-US" altLang="en-US" sz="2039" dirty="0"/>
              <a:t>  Range 275. </a:t>
            </a:r>
          </a:p>
          <a:p>
            <a:pPr eaLnBrk="1"/>
            <a:r>
              <a:rPr lang="en-US" altLang="en-US" sz="2039" dirty="0"/>
              <a:t>  Maximum range 420.</a:t>
            </a:r>
          </a:p>
        </p:txBody>
      </p:sp>
      <p:sp>
        <p:nvSpPr>
          <p:cNvPr id="175110" name="AutoShape 5"/>
          <p:cNvSpPr>
            <a:spLocks/>
          </p:cNvSpPr>
          <p:nvPr/>
        </p:nvSpPr>
        <p:spPr bwMode="auto">
          <a:xfrm>
            <a:off x="5916291" y="6500812"/>
            <a:ext cx="349374" cy="267891"/>
          </a:xfrm>
          <a:custGeom>
            <a:avLst/>
            <a:gdLst>
              <a:gd name="T0" fmla="*/ 131472919 w 21600"/>
              <a:gd name="T1" fmla="*/ 59270336 h 21600"/>
              <a:gd name="T2" fmla="*/ 131472919 w 21600"/>
              <a:gd name="T3" fmla="*/ 59270336 h 21600"/>
              <a:gd name="T4" fmla="*/ 131472919 w 21600"/>
              <a:gd name="T5" fmla="*/ 59270336 h 21600"/>
              <a:gd name="T6" fmla="*/ 131472919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121B97B4-A83A-4696-9089-E5BAAF54F7C3}" type="slidenum">
              <a:rPr lang="en-US" altLang="en-US" sz="1266"/>
              <a:pPr algn="ctr" eaLnBrk="1"/>
              <a:t>1</a:t>
            </a:fld>
            <a:endParaRPr lang="en-US" altLang="en-US" sz="2672"/>
          </a:p>
        </p:txBody>
      </p:sp>
      <p:sp>
        <p:nvSpPr>
          <p:cNvPr id="175111" name="AutoShape 6"/>
          <p:cNvSpPr>
            <a:spLocks/>
          </p:cNvSpPr>
          <p:nvPr/>
        </p:nvSpPr>
        <p:spPr bwMode="auto">
          <a:xfrm>
            <a:off x="7866311" y="6401470"/>
            <a:ext cx="2774900" cy="410766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1547"/>
              <a:t>Single Engine Ground</a:t>
            </a:r>
            <a:endParaRPr lang="en-US" altLang="en-US" sz="2672"/>
          </a:p>
        </p:txBody>
      </p:sp>
    </p:spTree>
    <p:extLst>
      <p:ext uri="{BB962C8B-B14F-4D97-AF65-F5344CB8AC3E}">
        <p14:creationId xmlns:p14="http://schemas.microsoft.com/office/powerpoint/2010/main" val="25411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"/>
          <p:cNvSpPr>
            <a:spLocks noGrp="1" noChangeArrowheads="1"/>
          </p:cNvSpPr>
          <p:nvPr>
            <p:ph type="title"/>
          </p:nvPr>
        </p:nvSpPr>
        <p:spPr>
          <a:xfrm>
            <a:off x="2193727" y="17859"/>
            <a:ext cx="7803431" cy="1491258"/>
          </a:xfrm>
        </p:spPr>
        <p:txBody>
          <a:bodyPr/>
          <a:lstStyle/>
          <a:p>
            <a:pPr eaLnBrk="1"/>
            <a:r>
              <a:rPr lang="en-US" altLang="en-US"/>
              <a:t>Stinson L-5</a:t>
            </a:r>
          </a:p>
        </p:txBody>
      </p:sp>
      <p:sp>
        <p:nvSpPr>
          <p:cNvPr id="184323" name="AutoShape 2"/>
          <p:cNvSpPr>
            <a:spLocks/>
          </p:cNvSpPr>
          <p:nvPr/>
        </p:nvSpPr>
        <p:spPr bwMode="auto">
          <a:xfrm>
            <a:off x="1893466" y="1982391"/>
            <a:ext cx="4750594" cy="244673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250" dirty="0"/>
              <a:t>Elevator trim is controlled from the front seat with the trim crank on the left side.  </a:t>
            </a:r>
          </a:p>
          <a:p>
            <a:pPr eaLnBrk="1"/>
            <a:endParaRPr lang="en-US" altLang="en-US" sz="2250" dirty="0"/>
          </a:p>
          <a:p>
            <a:pPr eaLnBrk="1"/>
            <a:r>
              <a:rPr lang="en-US" altLang="en-US" sz="2250" dirty="0"/>
              <a:t>From the rear seat, adjustments can be made by grasping and pulling the trim wires.</a:t>
            </a:r>
            <a:endParaRPr lang="en-US" altLang="en-US" sz="2672" dirty="0"/>
          </a:p>
        </p:txBody>
      </p:sp>
      <p:sp>
        <p:nvSpPr>
          <p:cNvPr id="184324" name="AutoShape 3"/>
          <p:cNvSpPr>
            <a:spLocks/>
          </p:cNvSpPr>
          <p:nvPr/>
        </p:nvSpPr>
        <p:spPr bwMode="auto">
          <a:xfrm>
            <a:off x="5916291" y="6500812"/>
            <a:ext cx="349374" cy="267891"/>
          </a:xfrm>
          <a:custGeom>
            <a:avLst/>
            <a:gdLst>
              <a:gd name="T0" fmla="*/ 131472919 w 21600"/>
              <a:gd name="T1" fmla="*/ 59270336 h 21600"/>
              <a:gd name="T2" fmla="*/ 131472919 w 21600"/>
              <a:gd name="T3" fmla="*/ 59270336 h 21600"/>
              <a:gd name="T4" fmla="*/ 131472919 w 21600"/>
              <a:gd name="T5" fmla="*/ 59270336 h 21600"/>
              <a:gd name="T6" fmla="*/ 131472919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4B708E4B-701C-45F8-B2B9-5CC0771814DA}" type="slidenum">
              <a:rPr lang="en-US" altLang="en-US" sz="1266"/>
              <a:pPr algn="ctr" eaLnBrk="1"/>
              <a:t>10</a:t>
            </a:fld>
            <a:endParaRPr lang="en-US" altLang="en-US" sz="2672"/>
          </a:p>
        </p:txBody>
      </p:sp>
      <p:sp>
        <p:nvSpPr>
          <p:cNvPr id="184325" name="AutoShape 4"/>
          <p:cNvSpPr>
            <a:spLocks/>
          </p:cNvSpPr>
          <p:nvPr/>
        </p:nvSpPr>
        <p:spPr bwMode="auto">
          <a:xfrm>
            <a:off x="7866311" y="6401470"/>
            <a:ext cx="2774900" cy="410766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1547"/>
              <a:t>Single Engine Ground</a:t>
            </a:r>
            <a:endParaRPr lang="en-US" altLang="en-US" sz="2672"/>
          </a:p>
        </p:txBody>
      </p:sp>
      <p:sp>
        <p:nvSpPr>
          <p:cNvPr id="184326" name="AutoShape 5"/>
          <p:cNvSpPr>
            <a:spLocks/>
          </p:cNvSpPr>
          <p:nvPr/>
        </p:nvSpPr>
        <p:spPr bwMode="auto">
          <a:xfrm>
            <a:off x="5205046" y="1145790"/>
            <a:ext cx="1594339" cy="482203"/>
          </a:xfrm>
          <a:custGeom>
            <a:avLst/>
            <a:gdLst>
              <a:gd name="T0" fmla="*/ 1097806882 w 21600"/>
              <a:gd name="T1" fmla="*/ 345664631 h 21600"/>
              <a:gd name="T2" fmla="*/ 1097806882 w 21600"/>
              <a:gd name="T3" fmla="*/ 345664631 h 21600"/>
              <a:gd name="T4" fmla="*/ 1097806882 w 21600"/>
              <a:gd name="T5" fmla="*/ 345664631 h 21600"/>
              <a:gd name="T6" fmla="*/ 1097806882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2672" dirty="0">
                <a:solidFill>
                  <a:srgbClr val="FFFF00"/>
                </a:solidFill>
              </a:rPr>
              <a:t>Trim</a:t>
            </a:r>
          </a:p>
        </p:txBody>
      </p:sp>
      <p:pic>
        <p:nvPicPr>
          <p:cNvPr id="184328" name="Picture 7" descr="pasted-image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14" y="1899791"/>
            <a:ext cx="2446734" cy="244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208" name="AutoShape 8"/>
          <p:cNvSpPr>
            <a:spLocks/>
          </p:cNvSpPr>
          <p:nvPr/>
        </p:nvSpPr>
        <p:spPr bwMode="auto">
          <a:xfrm>
            <a:off x="1893466" y="4714874"/>
            <a:ext cx="3939109" cy="750094"/>
          </a:xfrm>
          <a:custGeom>
            <a:avLst/>
            <a:gdLst>
              <a:gd name="T0" fmla="*/ 2147483647 w 21600"/>
              <a:gd name="T1" fmla="*/ 1301102519 h 21600"/>
              <a:gd name="T2" fmla="*/ 2147483647 w 21600"/>
              <a:gd name="T3" fmla="*/ 1301102519 h 21600"/>
              <a:gd name="T4" fmla="*/ 2147483647 w 21600"/>
              <a:gd name="T5" fmla="*/ 1301102519 h 21600"/>
              <a:gd name="T6" fmla="*/ 2147483647 w 21600"/>
              <a:gd name="T7" fmla="*/ 13011025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250" dirty="0"/>
              <a:t>Rudder trim is not adjustable from inside the aircraft.</a:t>
            </a:r>
            <a:endParaRPr lang="en-US" altLang="en-US" sz="2672" dirty="0"/>
          </a:p>
        </p:txBody>
      </p:sp>
      <p:pic>
        <p:nvPicPr>
          <p:cNvPr id="179209" name="Picture 9" descr="pasted-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824" y="4073054"/>
            <a:ext cx="1300385" cy="228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2077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Grp="1" noChangeArrowheads="1"/>
          </p:cNvSpPr>
          <p:nvPr>
            <p:ph type="title"/>
          </p:nvPr>
        </p:nvSpPr>
        <p:spPr>
          <a:xfrm>
            <a:off x="2193727" y="17859"/>
            <a:ext cx="7803431" cy="1491258"/>
          </a:xfrm>
        </p:spPr>
        <p:txBody>
          <a:bodyPr/>
          <a:lstStyle/>
          <a:p>
            <a:pPr eaLnBrk="1"/>
            <a:r>
              <a:rPr lang="en-US" altLang="en-US"/>
              <a:t>Stinson L-5</a:t>
            </a:r>
          </a:p>
        </p:txBody>
      </p:sp>
      <p:sp>
        <p:nvSpPr>
          <p:cNvPr id="185347" name="AutoShape 2"/>
          <p:cNvSpPr>
            <a:spLocks/>
          </p:cNvSpPr>
          <p:nvPr/>
        </p:nvSpPr>
        <p:spPr bwMode="auto">
          <a:xfrm>
            <a:off x="1848818" y="1902023"/>
            <a:ext cx="3879949" cy="750094"/>
          </a:xfrm>
          <a:custGeom>
            <a:avLst/>
            <a:gdLst>
              <a:gd name="T0" fmla="*/ 2147483647 w 21600"/>
              <a:gd name="T1" fmla="*/ 1301102519 h 21600"/>
              <a:gd name="T2" fmla="*/ 2147483647 w 21600"/>
              <a:gd name="T3" fmla="*/ 1301102519 h 21600"/>
              <a:gd name="T4" fmla="*/ 2147483647 w 21600"/>
              <a:gd name="T5" fmla="*/ 1301102519 h 21600"/>
              <a:gd name="T6" fmla="*/ 2147483647 w 21600"/>
              <a:gd name="T7" fmla="*/ 13011025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250"/>
              <a:t>Fuel capacity is 36 gallons.  18 gallons in each wing tank.</a:t>
            </a:r>
            <a:endParaRPr lang="en-US" altLang="en-US" sz="2672"/>
          </a:p>
        </p:txBody>
      </p:sp>
      <p:sp>
        <p:nvSpPr>
          <p:cNvPr id="185348" name="AutoShape 3"/>
          <p:cNvSpPr>
            <a:spLocks/>
          </p:cNvSpPr>
          <p:nvPr/>
        </p:nvSpPr>
        <p:spPr bwMode="auto">
          <a:xfrm>
            <a:off x="5916291" y="6500812"/>
            <a:ext cx="349374" cy="267891"/>
          </a:xfrm>
          <a:custGeom>
            <a:avLst/>
            <a:gdLst>
              <a:gd name="T0" fmla="*/ 131472919 w 21600"/>
              <a:gd name="T1" fmla="*/ 59270336 h 21600"/>
              <a:gd name="T2" fmla="*/ 131472919 w 21600"/>
              <a:gd name="T3" fmla="*/ 59270336 h 21600"/>
              <a:gd name="T4" fmla="*/ 131472919 w 21600"/>
              <a:gd name="T5" fmla="*/ 59270336 h 21600"/>
              <a:gd name="T6" fmla="*/ 131472919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62B27B6E-C958-4246-8265-2F98CD341BA1}" type="slidenum">
              <a:rPr lang="en-US" altLang="en-US" sz="1266"/>
              <a:pPr algn="ctr" eaLnBrk="1"/>
              <a:t>11</a:t>
            </a:fld>
            <a:endParaRPr lang="en-US" altLang="en-US" sz="2672"/>
          </a:p>
        </p:txBody>
      </p:sp>
      <p:sp>
        <p:nvSpPr>
          <p:cNvPr id="185349" name="AutoShape 4"/>
          <p:cNvSpPr>
            <a:spLocks/>
          </p:cNvSpPr>
          <p:nvPr/>
        </p:nvSpPr>
        <p:spPr bwMode="auto">
          <a:xfrm>
            <a:off x="7866311" y="6401470"/>
            <a:ext cx="2774900" cy="410766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1547"/>
              <a:t>Single Engine Ground</a:t>
            </a:r>
            <a:endParaRPr lang="en-US" altLang="en-US" sz="2672"/>
          </a:p>
        </p:txBody>
      </p:sp>
      <p:sp>
        <p:nvSpPr>
          <p:cNvPr id="185350" name="AutoShape 5"/>
          <p:cNvSpPr>
            <a:spLocks/>
          </p:cNvSpPr>
          <p:nvPr/>
        </p:nvSpPr>
        <p:spPr bwMode="auto">
          <a:xfrm>
            <a:off x="5555755" y="1028419"/>
            <a:ext cx="721072" cy="482203"/>
          </a:xfrm>
          <a:custGeom>
            <a:avLst/>
            <a:gdLst>
              <a:gd name="T0" fmla="*/ 1155850521 w 21600"/>
              <a:gd name="T1" fmla="*/ 345664631 h 21600"/>
              <a:gd name="T2" fmla="*/ 1155850521 w 21600"/>
              <a:gd name="T3" fmla="*/ 345664631 h 21600"/>
              <a:gd name="T4" fmla="*/ 1155850521 w 21600"/>
              <a:gd name="T5" fmla="*/ 345664631 h 21600"/>
              <a:gd name="T6" fmla="*/ 1155850521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2672" dirty="0">
                <a:solidFill>
                  <a:srgbClr val="FFFF00"/>
                </a:solidFill>
              </a:rPr>
              <a:t>Fuel</a:t>
            </a:r>
          </a:p>
        </p:txBody>
      </p:sp>
      <p:sp>
        <p:nvSpPr>
          <p:cNvPr id="185351" name="AutoShape 6"/>
          <p:cNvSpPr>
            <a:spLocks/>
          </p:cNvSpPr>
          <p:nvPr/>
        </p:nvSpPr>
        <p:spPr bwMode="auto">
          <a:xfrm>
            <a:off x="1809750" y="2793876"/>
            <a:ext cx="5283027" cy="210740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250"/>
              <a:t>Fuel is gravity feed.  Tank selection is via the tank selection switch. Selections are Left, Right, Both Off, Both Off.</a:t>
            </a:r>
          </a:p>
          <a:p>
            <a:pPr eaLnBrk="1"/>
            <a:endParaRPr lang="en-US" altLang="en-US" sz="2250"/>
          </a:p>
          <a:p>
            <a:pPr eaLnBrk="1"/>
            <a:r>
              <a:rPr lang="en-US" altLang="en-US" sz="2250"/>
              <a:t>Simultaneously feeding from </a:t>
            </a:r>
          </a:p>
          <a:p>
            <a:pPr eaLnBrk="1"/>
            <a:r>
              <a:rPr lang="en-US" altLang="en-US" sz="2250"/>
              <a:t>both tanks is not available.</a:t>
            </a:r>
            <a:endParaRPr lang="en-US" altLang="en-US" sz="2672"/>
          </a:p>
        </p:txBody>
      </p:sp>
      <p:pic>
        <p:nvPicPr>
          <p:cNvPr id="185353" name="Picture 8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38" y="2052712"/>
            <a:ext cx="2320602" cy="210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0233" name="Group 9"/>
          <p:cNvGrpSpPr>
            <a:grpSpLocks/>
          </p:cNvGrpSpPr>
          <p:nvPr/>
        </p:nvGrpSpPr>
        <p:grpSpPr bwMode="auto">
          <a:xfrm>
            <a:off x="1830959" y="4631160"/>
            <a:ext cx="8412881" cy="1658689"/>
            <a:chOff x="0" y="0"/>
            <a:chExt cx="11964512" cy="2359863"/>
          </a:xfrm>
        </p:grpSpPr>
        <p:sp>
          <p:nvSpPr>
            <p:cNvPr id="185355" name="AutoShape 10"/>
            <p:cNvSpPr>
              <a:spLocks/>
            </p:cNvSpPr>
            <p:nvPr/>
          </p:nvSpPr>
          <p:spPr bwMode="auto">
            <a:xfrm>
              <a:off x="0" y="594403"/>
              <a:ext cx="5518250" cy="1066801"/>
            </a:xfrm>
            <a:custGeom>
              <a:avLst/>
              <a:gdLst>
                <a:gd name="T0" fmla="*/ 2147483647 w 21600"/>
                <a:gd name="T1" fmla="*/ 1301107393 h 21600"/>
                <a:gd name="T2" fmla="*/ 2147483647 w 21600"/>
                <a:gd name="T3" fmla="*/ 1301107393 h 21600"/>
                <a:gd name="T4" fmla="*/ 2147483647 w 21600"/>
                <a:gd name="T5" fmla="*/ 1301107393 h 21600"/>
                <a:gd name="T6" fmla="*/ 2147483647 w 21600"/>
                <a:gd name="T7" fmla="*/ 130110739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>
              <a:lvl1pPr>
                <a:defRPr sz="38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>
                <a:defRPr sz="38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>
                <a:defRPr sz="38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>
                <a:defRPr sz="38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>
                <a:defRPr sz="38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/>
              <a:r>
                <a:rPr lang="en-US" altLang="en-US" sz="2250"/>
                <a:t>Fuel quantity gauges are located near the wing spars.</a:t>
              </a:r>
              <a:endParaRPr lang="en-US" altLang="en-US" sz="2672"/>
            </a:p>
          </p:txBody>
        </p:sp>
        <p:pic>
          <p:nvPicPr>
            <p:cNvPr id="185356" name="Picture 11" descr="pasted-ima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919" y="11479"/>
              <a:ext cx="3316296" cy="2336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57" name="Picture 12" descr="pasted-ima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1929" y="0"/>
              <a:ext cx="2712583" cy="235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2088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"/>
          <p:cNvSpPr>
            <a:spLocks noGrp="1" noChangeArrowheads="1"/>
          </p:cNvSpPr>
          <p:nvPr>
            <p:ph type="title"/>
          </p:nvPr>
        </p:nvSpPr>
        <p:spPr>
          <a:xfrm>
            <a:off x="2193727" y="17859"/>
            <a:ext cx="7803431" cy="1491258"/>
          </a:xfrm>
        </p:spPr>
        <p:txBody>
          <a:bodyPr/>
          <a:lstStyle/>
          <a:p>
            <a:pPr eaLnBrk="1"/>
            <a:r>
              <a:rPr lang="en-US" altLang="en-US"/>
              <a:t>Stinson L-5</a:t>
            </a:r>
          </a:p>
        </p:txBody>
      </p:sp>
      <p:sp>
        <p:nvSpPr>
          <p:cNvPr id="186371" name="AutoShape 2"/>
          <p:cNvSpPr>
            <a:spLocks/>
          </p:cNvSpPr>
          <p:nvPr/>
        </p:nvSpPr>
        <p:spPr bwMode="auto">
          <a:xfrm>
            <a:off x="5051784" y="1062075"/>
            <a:ext cx="1588369" cy="482203"/>
          </a:xfrm>
          <a:custGeom>
            <a:avLst/>
            <a:gdLst>
              <a:gd name="T0" fmla="*/ 2147483647 w 21600"/>
              <a:gd name="T1" fmla="*/ 345664631 h 21600"/>
              <a:gd name="T2" fmla="*/ 2147483647 w 21600"/>
              <a:gd name="T3" fmla="*/ 345664631 h 21600"/>
              <a:gd name="T4" fmla="*/ 2147483647 w 21600"/>
              <a:gd name="T5" fmla="*/ 345664631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2672" dirty="0">
                <a:solidFill>
                  <a:srgbClr val="FFFF00"/>
                </a:solidFill>
              </a:rPr>
              <a:t>Fuel Feed</a:t>
            </a:r>
          </a:p>
        </p:txBody>
      </p:sp>
      <p:sp>
        <p:nvSpPr>
          <p:cNvPr id="186372" name="AutoShape 3"/>
          <p:cNvSpPr>
            <a:spLocks/>
          </p:cNvSpPr>
          <p:nvPr/>
        </p:nvSpPr>
        <p:spPr bwMode="auto">
          <a:xfrm>
            <a:off x="5916291" y="6500812"/>
            <a:ext cx="349374" cy="267891"/>
          </a:xfrm>
          <a:custGeom>
            <a:avLst/>
            <a:gdLst>
              <a:gd name="T0" fmla="*/ 131472919 w 21600"/>
              <a:gd name="T1" fmla="*/ 59270336 h 21600"/>
              <a:gd name="T2" fmla="*/ 131472919 w 21600"/>
              <a:gd name="T3" fmla="*/ 59270336 h 21600"/>
              <a:gd name="T4" fmla="*/ 131472919 w 21600"/>
              <a:gd name="T5" fmla="*/ 59270336 h 21600"/>
              <a:gd name="T6" fmla="*/ 131472919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123D1E0D-E337-445F-BF54-03663266F20A}" type="slidenum">
              <a:rPr lang="en-US" altLang="en-US" sz="1266"/>
              <a:pPr algn="ctr" eaLnBrk="1"/>
              <a:t>12</a:t>
            </a:fld>
            <a:endParaRPr lang="en-US" altLang="en-US" sz="2672"/>
          </a:p>
        </p:txBody>
      </p:sp>
      <p:sp>
        <p:nvSpPr>
          <p:cNvPr id="186373" name="AutoShape 4"/>
          <p:cNvSpPr>
            <a:spLocks/>
          </p:cNvSpPr>
          <p:nvPr/>
        </p:nvSpPr>
        <p:spPr bwMode="auto">
          <a:xfrm>
            <a:off x="7866311" y="6401470"/>
            <a:ext cx="2774900" cy="410766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1547"/>
              <a:t>Single Engine Ground</a:t>
            </a:r>
            <a:endParaRPr lang="en-US" altLang="en-US" sz="2672"/>
          </a:p>
        </p:txBody>
      </p:sp>
      <p:sp>
        <p:nvSpPr>
          <p:cNvPr id="186374" name="AutoShape 5"/>
          <p:cNvSpPr>
            <a:spLocks/>
          </p:cNvSpPr>
          <p:nvPr/>
        </p:nvSpPr>
        <p:spPr bwMode="auto">
          <a:xfrm>
            <a:off x="1772916" y="2137544"/>
            <a:ext cx="4073053" cy="312539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250" dirty="0"/>
              <a:t>Fuel is fed from the tanks to the fuel selector via tubing which angles through the cockpit. </a:t>
            </a:r>
          </a:p>
          <a:p>
            <a:pPr eaLnBrk="1"/>
            <a:endParaRPr lang="en-US" altLang="en-US" sz="2250" dirty="0"/>
          </a:p>
          <a:p>
            <a:pPr eaLnBrk="1"/>
            <a:r>
              <a:rPr lang="en-US" altLang="en-US" sz="2250" dirty="0"/>
              <a:t>The one on the right is often mistaken for a part of the aircraft structural tubing.  </a:t>
            </a:r>
            <a:r>
              <a:rPr lang="en-US" altLang="en-US" sz="2250" dirty="0">
                <a:solidFill>
                  <a:srgbClr val="FFFF00"/>
                </a:solidFill>
              </a:rPr>
              <a:t>It is not!  </a:t>
            </a:r>
            <a:r>
              <a:rPr lang="en-US" altLang="en-US" sz="2250" dirty="0"/>
              <a:t>And should not be used as a hand hold. </a:t>
            </a:r>
            <a:endParaRPr lang="en-US" altLang="en-US" sz="2672" dirty="0"/>
          </a:p>
        </p:txBody>
      </p:sp>
      <p:pic>
        <p:nvPicPr>
          <p:cNvPr id="186376" name="Picture 7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66" y="2213446"/>
            <a:ext cx="4409033" cy="312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5134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"/>
          <p:cNvSpPr>
            <a:spLocks noGrp="1" noChangeArrowheads="1"/>
          </p:cNvSpPr>
          <p:nvPr>
            <p:ph type="title"/>
          </p:nvPr>
        </p:nvSpPr>
        <p:spPr>
          <a:xfrm>
            <a:off x="2193727" y="17859"/>
            <a:ext cx="7803431" cy="1491258"/>
          </a:xfrm>
        </p:spPr>
        <p:txBody>
          <a:bodyPr/>
          <a:lstStyle/>
          <a:p>
            <a:pPr eaLnBrk="1"/>
            <a:r>
              <a:rPr lang="en-US" altLang="en-US"/>
              <a:t>Stinson L-5</a:t>
            </a:r>
          </a:p>
        </p:txBody>
      </p:sp>
      <p:sp>
        <p:nvSpPr>
          <p:cNvPr id="187395" name="AutoShape 2"/>
          <p:cNvSpPr>
            <a:spLocks/>
          </p:cNvSpPr>
          <p:nvPr/>
        </p:nvSpPr>
        <p:spPr bwMode="auto">
          <a:xfrm>
            <a:off x="4890492" y="1004590"/>
            <a:ext cx="2401262" cy="482203"/>
          </a:xfrm>
          <a:custGeom>
            <a:avLst/>
            <a:gdLst>
              <a:gd name="T0" fmla="*/ 2147483647 w 21600"/>
              <a:gd name="T1" fmla="*/ 345664631 h 21600"/>
              <a:gd name="T2" fmla="*/ 2147483647 w 21600"/>
              <a:gd name="T3" fmla="*/ 345664631 h 21600"/>
              <a:gd name="T4" fmla="*/ 2147483647 w 21600"/>
              <a:gd name="T5" fmla="*/ 345664631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2672" dirty="0">
                <a:solidFill>
                  <a:srgbClr val="FFFF00"/>
                </a:solidFill>
              </a:rPr>
              <a:t>Tail Wheel</a:t>
            </a:r>
          </a:p>
        </p:txBody>
      </p:sp>
      <p:sp>
        <p:nvSpPr>
          <p:cNvPr id="187396" name="AutoShape 3"/>
          <p:cNvSpPr>
            <a:spLocks/>
          </p:cNvSpPr>
          <p:nvPr/>
        </p:nvSpPr>
        <p:spPr bwMode="auto">
          <a:xfrm>
            <a:off x="5916291" y="6500812"/>
            <a:ext cx="349374" cy="267891"/>
          </a:xfrm>
          <a:custGeom>
            <a:avLst/>
            <a:gdLst>
              <a:gd name="T0" fmla="*/ 131472919 w 21600"/>
              <a:gd name="T1" fmla="*/ 59270336 h 21600"/>
              <a:gd name="T2" fmla="*/ 131472919 w 21600"/>
              <a:gd name="T3" fmla="*/ 59270336 h 21600"/>
              <a:gd name="T4" fmla="*/ 131472919 w 21600"/>
              <a:gd name="T5" fmla="*/ 59270336 h 21600"/>
              <a:gd name="T6" fmla="*/ 131472919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271C964B-F040-4B86-BD5D-B55D7A091AD0}" type="slidenum">
              <a:rPr lang="en-US" altLang="en-US" sz="1266"/>
              <a:pPr algn="ctr" eaLnBrk="1"/>
              <a:t>13</a:t>
            </a:fld>
            <a:endParaRPr lang="en-US" altLang="en-US" sz="2672"/>
          </a:p>
        </p:txBody>
      </p:sp>
      <p:sp>
        <p:nvSpPr>
          <p:cNvPr id="187397" name="AutoShape 4"/>
          <p:cNvSpPr>
            <a:spLocks/>
          </p:cNvSpPr>
          <p:nvPr/>
        </p:nvSpPr>
        <p:spPr bwMode="auto">
          <a:xfrm>
            <a:off x="7866311" y="6401470"/>
            <a:ext cx="2774900" cy="410766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1547"/>
              <a:t>Single Engine Ground</a:t>
            </a:r>
            <a:endParaRPr lang="en-US" altLang="en-US" sz="2672"/>
          </a:p>
        </p:txBody>
      </p:sp>
      <p:sp>
        <p:nvSpPr>
          <p:cNvPr id="187398" name="AutoShape 5"/>
          <p:cNvSpPr>
            <a:spLocks/>
          </p:cNvSpPr>
          <p:nvPr/>
        </p:nvSpPr>
        <p:spPr bwMode="auto">
          <a:xfrm>
            <a:off x="562708" y="1711569"/>
            <a:ext cx="5702957" cy="18053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250" dirty="0"/>
              <a:t>The L-5 is equipped with a steerable tailwheel.  The wheel will become </a:t>
            </a:r>
            <a:r>
              <a:rPr lang="en-US" altLang="en-US" sz="2250" dirty="0" smtClean="0"/>
              <a:t>free-</a:t>
            </a:r>
            <a:r>
              <a:rPr lang="en-US" altLang="en-US" sz="2250" dirty="0" err="1" smtClean="0"/>
              <a:t>castering</a:t>
            </a:r>
            <a:r>
              <a:rPr lang="en-US" altLang="en-US" sz="2250" dirty="0" smtClean="0"/>
              <a:t> </a:t>
            </a:r>
            <a:r>
              <a:rPr lang="en-US" altLang="en-US" sz="2250" dirty="0"/>
              <a:t>when sufficient pressure is put on the locking pin to force it out of the </a:t>
            </a:r>
            <a:r>
              <a:rPr lang="en-US" altLang="en-US" sz="2250" dirty="0" smtClean="0"/>
              <a:t>detent.</a:t>
            </a:r>
            <a:endParaRPr lang="en-US" altLang="en-US" sz="2672" dirty="0"/>
          </a:p>
        </p:txBody>
      </p:sp>
      <p:pic>
        <p:nvPicPr>
          <p:cNvPr id="187400" name="Picture 7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77" y="3637732"/>
            <a:ext cx="2618631" cy="242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401" name="Picture 8" descr="pasted-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77" y="1866304"/>
            <a:ext cx="4057427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612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"/>
          <p:cNvSpPr>
            <a:spLocks noGrp="1" noChangeArrowheads="1"/>
          </p:cNvSpPr>
          <p:nvPr>
            <p:ph type="title"/>
          </p:nvPr>
        </p:nvSpPr>
        <p:spPr>
          <a:xfrm>
            <a:off x="2193727" y="10047"/>
            <a:ext cx="7803431" cy="1300385"/>
          </a:xfrm>
        </p:spPr>
        <p:txBody>
          <a:bodyPr/>
          <a:lstStyle/>
          <a:p>
            <a:pPr eaLnBrk="1"/>
            <a:r>
              <a:rPr lang="en-US" altLang="en-US"/>
              <a:t>Stinson L-5</a:t>
            </a:r>
          </a:p>
        </p:txBody>
      </p:sp>
      <p:sp>
        <p:nvSpPr>
          <p:cNvPr id="191491" name="AutoShape 2"/>
          <p:cNvSpPr>
            <a:spLocks/>
          </p:cNvSpPr>
          <p:nvPr/>
        </p:nvSpPr>
        <p:spPr bwMode="auto">
          <a:xfrm>
            <a:off x="5916291" y="6500812"/>
            <a:ext cx="349374" cy="267891"/>
          </a:xfrm>
          <a:custGeom>
            <a:avLst/>
            <a:gdLst>
              <a:gd name="T0" fmla="*/ 131472919 w 21600"/>
              <a:gd name="T1" fmla="*/ 59270336 h 21600"/>
              <a:gd name="T2" fmla="*/ 131472919 w 21600"/>
              <a:gd name="T3" fmla="*/ 59270336 h 21600"/>
              <a:gd name="T4" fmla="*/ 131472919 w 21600"/>
              <a:gd name="T5" fmla="*/ 59270336 h 21600"/>
              <a:gd name="T6" fmla="*/ 131472919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99F292F7-1433-4E6B-8A0C-36431855389C}" type="slidenum">
              <a:rPr lang="en-US" altLang="en-US" sz="1266"/>
              <a:pPr algn="ctr" eaLnBrk="1"/>
              <a:t>14</a:t>
            </a:fld>
            <a:endParaRPr lang="en-US" altLang="en-US" sz="2672"/>
          </a:p>
        </p:txBody>
      </p:sp>
      <p:sp>
        <p:nvSpPr>
          <p:cNvPr id="191492" name="AutoShape 3"/>
          <p:cNvSpPr>
            <a:spLocks/>
          </p:cNvSpPr>
          <p:nvPr/>
        </p:nvSpPr>
        <p:spPr bwMode="auto">
          <a:xfrm>
            <a:off x="7878590" y="6437189"/>
            <a:ext cx="2774900" cy="410766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1547"/>
              <a:t>Single Engine Ground</a:t>
            </a:r>
            <a:endParaRPr lang="en-US" altLang="en-US" sz="2672"/>
          </a:p>
        </p:txBody>
      </p:sp>
      <p:pic>
        <p:nvPicPr>
          <p:cNvPr id="191493" name="Picture 4" descr="pasted-image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51" y="5891361"/>
            <a:ext cx="1472283" cy="87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494" name="AutoShape 5"/>
          <p:cNvSpPr>
            <a:spLocks/>
          </p:cNvSpPr>
          <p:nvPr/>
        </p:nvSpPr>
        <p:spPr bwMode="auto">
          <a:xfrm>
            <a:off x="1969368" y="2003599"/>
            <a:ext cx="8357071" cy="312539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25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What is the fuel capacity?</a:t>
            </a:r>
          </a:p>
          <a:p>
            <a:pPr eaLnBrk="1"/>
            <a:endParaRPr lang="en-US" altLang="en-US" sz="225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/>
            <a:r>
              <a:rPr lang="en-US" altLang="en-US" sz="225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What is the reserve fuel?  Which tank?</a:t>
            </a:r>
          </a:p>
          <a:p>
            <a:pPr eaLnBrk="1"/>
            <a:endParaRPr lang="en-US" altLang="en-US" sz="225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/>
            <a:r>
              <a:rPr lang="en-US" altLang="en-US" sz="225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What is the maximum flap extension speed?</a:t>
            </a:r>
          </a:p>
          <a:p>
            <a:pPr eaLnBrk="1"/>
            <a:endParaRPr lang="en-US" altLang="en-US" sz="225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/>
            <a:r>
              <a:rPr lang="en-US" altLang="en-US" sz="225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What are the flap settings?</a:t>
            </a:r>
          </a:p>
          <a:p>
            <a:pPr eaLnBrk="1"/>
            <a:endParaRPr lang="en-US" altLang="en-US" sz="225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/>
            <a:r>
              <a:rPr lang="en-US" altLang="en-US" sz="225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Which parking brake setting is OFF?</a:t>
            </a:r>
            <a:endParaRPr lang="en-US" altLang="en-US" sz="2672"/>
          </a:p>
        </p:txBody>
      </p:sp>
      <p:sp>
        <p:nvSpPr>
          <p:cNvPr id="186374" name="AutoShape 6"/>
          <p:cNvSpPr>
            <a:spLocks/>
          </p:cNvSpPr>
          <p:nvPr/>
        </p:nvSpPr>
        <p:spPr bwMode="auto">
          <a:xfrm>
            <a:off x="2901404" y="2379762"/>
            <a:ext cx="4134445" cy="312539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250" b="1">
                <a:solidFill>
                  <a:srgbClr val="C82506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36 gallons</a:t>
            </a:r>
          </a:p>
          <a:p>
            <a:pPr algn="ctr" eaLnBrk="1"/>
            <a:endParaRPr lang="en-US" altLang="en-US" sz="2250" b="1">
              <a:solidFill>
                <a:srgbClr val="C82506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/>
            <a:r>
              <a:rPr lang="en-US" altLang="en-US" sz="2250" b="1">
                <a:solidFill>
                  <a:srgbClr val="C82506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Trick question…         None</a:t>
            </a:r>
          </a:p>
          <a:p>
            <a:pPr eaLnBrk="1"/>
            <a:endParaRPr lang="en-US" altLang="en-US" sz="2250" b="1">
              <a:solidFill>
                <a:srgbClr val="C82506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/>
            <a:r>
              <a:rPr lang="en-US" altLang="en-US" sz="2250" b="1">
                <a:solidFill>
                  <a:srgbClr val="C82506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100 MPH</a:t>
            </a:r>
          </a:p>
          <a:p>
            <a:pPr eaLnBrk="1"/>
            <a:endParaRPr lang="en-US" altLang="en-US" sz="2250" b="1">
              <a:solidFill>
                <a:srgbClr val="C82506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/>
            <a:r>
              <a:rPr lang="en-US" altLang="en-US" sz="2250" b="1">
                <a:solidFill>
                  <a:srgbClr val="C82506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30º, 45º</a:t>
            </a:r>
          </a:p>
          <a:p>
            <a:pPr eaLnBrk="1"/>
            <a:endParaRPr lang="en-US" altLang="en-US" sz="2250" b="1">
              <a:solidFill>
                <a:srgbClr val="C82506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/>
            <a:r>
              <a:rPr lang="en-US" altLang="en-US" sz="2250" b="1">
                <a:solidFill>
                  <a:srgbClr val="C82506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Right</a:t>
            </a:r>
            <a:endParaRPr lang="en-US" altLang="en-US" sz="2672"/>
          </a:p>
        </p:txBody>
      </p:sp>
      <p:sp>
        <p:nvSpPr>
          <p:cNvPr id="191496" name="AutoShape 7"/>
          <p:cNvSpPr>
            <a:spLocks/>
          </p:cNvSpPr>
          <p:nvPr/>
        </p:nvSpPr>
        <p:spPr bwMode="auto">
          <a:xfrm>
            <a:off x="3307705" y="1105049"/>
            <a:ext cx="5575474" cy="517922"/>
          </a:xfrm>
          <a:custGeom>
            <a:avLst/>
            <a:gdLst>
              <a:gd name="T0" fmla="*/ 2147483647 w 21600"/>
              <a:gd name="T1" fmla="*/ 428309438 h 21600"/>
              <a:gd name="T2" fmla="*/ 2147483647 w 21600"/>
              <a:gd name="T3" fmla="*/ 428309438 h 21600"/>
              <a:gd name="T4" fmla="*/ 2147483647 w 21600"/>
              <a:gd name="T5" fmla="*/ 428309438 h 21600"/>
              <a:gd name="T6" fmla="*/ 2147483647 w 21600"/>
              <a:gd name="T7" fmla="*/ 4283094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2953">
                <a:solidFill>
                  <a:srgbClr val="FFFF00"/>
                </a:solidFill>
              </a:rPr>
              <a:t>System / Performance Questions</a:t>
            </a:r>
            <a:endParaRPr lang="en-US" altLang="en-US" sz="2672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"/>
          <p:cNvSpPr>
            <a:spLocks noGrp="1" noChangeArrowheads="1"/>
          </p:cNvSpPr>
          <p:nvPr>
            <p:ph type="title"/>
          </p:nvPr>
        </p:nvSpPr>
        <p:spPr>
          <a:xfrm>
            <a:off x="2193727" y="10047"/>
            <a:ext cx="7803431" cy="1300385"/>
          </a:xfrm>
        </p:spPr>
        <p:txBody>
          <a:bodyPr/>
          <a:lstStyle/>
          <a:p>
            <a:pPr eaLnBrk="1"/>
            <a:r>
              <a:rPr lang="en-US" altLang="en-US"/>
              <a:t>Stinson L-5</a:t>
            </a:r>
          </a:p>
        </p:txBody>
      </p:sp>
      <p:sp>
        <p:nvSpPr>
          <p:cNvPr id="192515" name="AutoShape 2"/>
          <p:cNvSpPr>
            <a:spLocks/>
          </p:cNvSpPr>
          <p:nvPr/>
        </p:nvSpPr>
        <p:spPr bwMode="auto">
          <a:xfrm>
            <a:off x="5916291" y="6500812"/>
            <a:ext cx="349374" cy="267891"/>
          </a:xfrm>
          <a:custGeom>
            <a:avLst/>
            <a:gdLst>
              <a:gd name="T0" fmla="*/ 131472919 w 21600"/>
              <a:gd name="T1" fmla="*/ 59270336 h 21600"/>
              <a:gd name="T2" fmla="*/ 131472919 w 21600"/>
              <a:gd name="T3" fmla="*/ 59270336 h 21600"/>
              <a:gd name="T4" fmla="*/ 131472919 w 21600"/>
              <a:gd name="T5" fmla="*/ 59270336 h 21600"/>
              <a:gd name="T6" fmla="*/ 131472919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743AB7FB-9B2E-4FC4-8596-74C3DA452F49}" type="slidenum">
              <a:rPr lang="en-US" altLang="en-US" sz="1266"/>
              <a:pPr algn="ctr" eaLnBrk="1"/>
              <a:t>15</a:t>
            </a:fld>
            <a:endParaRPr lang="en-US" altLang="en-US" sz="2672"/>
          </a:p>
        </p:txBody>
      </p:sp>
      <p:sp>
        <p:nvSpPr>
          <p:cNvPr id="192516" name="AutoShape 3"/>
          <p:cNvSpPr>
            <a:spLocks/>
          </p:cNvSpPr>
          <p:nvPr/>
        </p:nvSpPr>
        <p:spPr bwMode="auto">
          <a:xfrm>
            <a:off x="7878590" y="6437189"/>
            <a:ext cx="2774900" cy="410766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1547"/>
              <a:t>Single Engine Ground</a:t>
            </a:r>
            <a:endParaRPr lang="en-US" altLang="en-US" sz="2672"/>
          </a:p>
        </p:txBody>
      </p:sp>
      <p:pic>
        <p:nvPicPr>
          <p:cNvPr id="192517" name="Picture 4" descr="pasted-image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51" y="5891361"/>
            <a:ext cx="1472283" cy="87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518" name="AutoShape 5"/>
          <p:cNvSpPr>
            <a:spLocks/>
          </p:cNvSpPr>
          <p:nvPr/>
        </p:nvSpPr>
        <p:spPr bwMode="auto">
          <a:xfrm>
            <a:off x="2194843" y="2003599"/>
            <a:ext cx="8357071" cy="346471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25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What speed is Best Glide?</a:t>
            </a:r>
          </a:p>
          <a:p>
            <a:pPr eaLnBrk="1"/>
            <a:endParaRPr lang="en-US" altLang="en-US" sz="225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/>
            <a:r>
              <a:rPr lang="en-US" altLang="en-US" sz="225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What the maximum crosswind speed?</a:t>
            </a:r>
          </a:p>
          <a:p>
            <a:pPr eaLnBrk="1"/>
            <a:endParaRPr lang="en-US" altLang="en-US" sz="225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/>
            <a:r>
              <a:rPr lang="en-US" altLang="en-US" sz="225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What voltage is the electrical system?</a:t>
            </a:r>
          </a:p>
          <a:p>
            <a:pPr eaLnBrk="1"/>
            <a:endParaRPr lang="en-US" altLang="en-US" sz="225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/>
            <a:r>
              <a:rPr lang="en-US" altLang="en-US" sz="225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What is the minimum oil?</a:t>
            </a:r>
          </a:p>
          <a:p>
            <a:pPr eaLnBrk="1"/>
            <a:endParaRPr lang="en-US" altLang="en-US" sz="2250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/>
            <a:r>
              <a:rPr lang="en-US" altLang="en-US" sz="225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Maximum gross weight is? Max crew weight?</a:t>
            </a:r>
          </a:p>
        </p:txBody>
      </p:sp>
      <p:sp>
        <p:nvSpPr>
          <p:cNvPr id="187398" name="AutoShape 6"/>
          <p:cNvSpPr>
            <a:spLocks/>
          </p:cNvSpPr>
          <p:nvPr/>
        </p:nvSpPr>
        <p:spPr bwMode="auto">
          <a:xfrm>
            <a:off x="2901404" y="2388691"/>
            <a:ext cx="3541738" cy="312539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250" b="1" dirty="0">
                <a:solidFill>
                  <a:srgbClr val="C82506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70 mph</a:t>
            </a:r>
          </a:p>
          <a:p>
            <a:pPr algn="ctr" eaLnBrk="1"/>
            <a:endParaRPr lang="en-US" altLang="en-US" sz="2250" b="1" dirty="0">
              <a:solidFill>
                <a:srgbClr val="C82506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/>
            <a:r>
              <a:rPr lang="en-US" altLang="en-US" sz="2250" b="1" dirty="0">
                <a:solidFill>
                  <a:srgbClr val="C82506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~15 knots, not published</a:t>
            </a:r>
          </a:p>
          <a:p>
            <a:pPr eaLnBrk="1"/>
            <a:endParaRPr lang="en-US" altLang="en-US" sz="2250" b="1" dirty="0">
              <a:solidFill>
                <a:srgbClr val="C82506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/>
            <a:r>
              <a:rPr lang="en-US" altLang="en-US" sz="2250" b="1" dirty="0">
                <a:solidFill>
                  <a:srgbClr val="C82506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12 VDC</a:t>
            </a:r>
          </a:p>
          <a:p>
            <a:pPr eaLnBrk="1"/>
            <a:endParaRPr lang="en-US" altLang="en-US" sz="2250" b="1" dirty="0">
              <a:solidFill>
                <a:srgbClr val="C82506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/>
            <a:r>
              <a:rPr lang="en-US" altLang="en-US" sz="2250" b="1" dirty="0">
                <a:solidFill>
                  <a:srgbClr val="C82506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6 quarts</a:t>
            </a:r>
          </a:p>
          <a:p>
            <a:pPr eaLnBrk="1"/>
            <a:endParaRPr lang="en-US" altLang="en-US" sz="2250" b="1" dirty="0">
              <a:solidFill>
                <a:srgbClr val="C82506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/>
            <a:r>
              <a:rPr lang="en-US" altLang="en-US" sz="2250" b="1" dirty="0">
                <a:solidFill>
                  <a:srgbClr val="C82506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2050 / 400</a:t>
            </a:r>
            <a:endParaRPr lang="en-US" altLang="en-US" sz="2672" dirty="0"/>
          </a:p>
        </p:txBody>
      </p:sp>
      <p:sp>
        <p:nvSpPr>
          <p:cNvPr id="192520" name="AutoShape 7"/>
          <p:cNvSpPr>
            <a:spLocks/>
          </p:cNvSpPr>
          <p:nvPr/>
        </p:nvSpPr>
        <p:spPr bwMode="auto">
          <a:xfrm>
            <a:off x="3307705" y="1105049"/>
            <a:ext cx="5575474" cy="517922"/>
          </a:xfrm>
          <a:custGeom>
            <a:avLst/>
            <a:gdLst>
              <a:gd name="T0" fmla="*/ 2147483647 w 21600"/>
              <a:gd name="T1" fmla="*/ 428309438 h 21600"/>
              <a:gd name="T2" fmla="*/ 2147483647 w 21600"/>
              <a:gd name="T3" fmla="*/ 428309438 h 21600"/>
              <a:gd name="T4" fmla="*/ 2147483647 w 21600"/>
              <a:gd name="T5" fmla="*/ 428309438 h 21600"/>
              <a:gd name="T6" fmla="*/ 2147483647 w 21600"/>
              <a:gd name="T7" fmla="*/ 4283094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2953">
                <a:solidFill>
                  <a:srgbClr val="FFFF00"/>
                </a:solidFill>
              </a:rPr>
              <a:t>System / Performance Questions</a:t>
            </a:r>
            <a:endParaRPr lang="en-US" altLang="en-US" sz="2672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258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uiExpand="1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"/>
          <p:cNvSpPr>
            <a:spLocks noGrp="1" noChangeArrowheads="1"/>
          </p:cNvSpPr>
          <p:nvPr>
            <p:ph type="title"/>
          </p:nvPr>
        </p:nvSpPr>
        <p:spPr>
          <a:xfrm>
            <a:off x="2193727" y="39068"/>
            <a:ext cx="7803431" cy="1491258"/>
          </a:xfrm>
        </p:spPr>
        <p:txBody>
          <a:bodyPr/>
          <a:lstStyle/>
          <a:p>
            <a:pPr eaLnBrk="1"/>
            <a:r>
              <a:rPr lang="en-US" altLang="en-US"/>
              <a:t>Stinson L-5</a:t>
            </a:r>
          </a:p>
        </p:txBody>
      </p:sp>
      <p:sp>
        <p:nvSpPr>
          <p:cNvPr id="176131" name="AutoShape 2"/>
          <p:cNvSpPr>
            <a:spLocks/>
          </p:cNvSpPr>
          <p:nvPr/>
        </p:nvSpPr>
        <p:spPr bwMode="auto">
          <a:xfrm>
            <a:off x="5451947" y="1418705"/>
            <a:ext cx="1406053" cy="482203"/>
          </a:xfrm>
          <a:custGeom>
            <a:avLst/>
            <a:gdLst>
              <a:gd name="T0" fmla="*/ 2147483647 w 21600"/>
              <a:gd name="T1" fmla="*/ 345664631 h 21600"/>
              <a:gd name="T2" fmla="*/ 2147483647 w 21600"/>
              <a:gd name="T3" fmla="*/ 345664631 h 21600"/>
              <a:gd name="T4" fmla="*/ 2147483647 w 21600"/>
              <a:gd name="T5" fmla="*/ 345664631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2672" dirty="0" smtClean="0">
                <a:solidFill>
                  <a:srgbClr val="FFFF00"/>
                </a:solidFill>
              </a:rPr>
              <a:t>Sentinel</a:t>
            </a:r>
            <a:endParaRPr lang="en-US" altLang="en-US" sz="2672" dirty="0">
              <a:solidFill>
                <a:srgbClr val="FFFF00"/>
              </a:solidFill>
            </a:endParaRPr>
          </a:p>
        </p:txBody>
      </p:sp>
      <p:sp>
        <p:nvSpPr>
          <p:cNvPr id="176132" name="AutoShape 3"/>
          <p:cNvSpPr>
            <a:spLocks/>
          </p:cNvSpPr>
          <p:nvPr/>
        </p:nvSpPr>
        <p:spPr bwMode="auto">
          <a:xfrm>
            <a:off x="2252886" y="2597423"/>
            <a:ext cx="4488284" cy="130373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2672"/>
              <a:t>Between December 1942 and September 1945 3,590 L-5's were built.</a:t>
            </a:r>
          </a:p>
        </p:txBody>
      </p:sp>
      <p:sp>
        <p:nvSpPr>
          <p:cNvPr id="176133" name="AutoShape 4"/>
          <p:cNvSpPr>
            <a:spLocks/>
          </p:cNvSpPr>
          <p:nvPr/>
        </p:nvSpPr>
        <p:spPr bwMode="auto">
          <a:xfrm>
            <a:off x="1916906" y="4294064"/>
            <a:ext cx="8446369" cy="130373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2672"/>
              <a:t>It's primary purpose as a liaison aircraft was courier and communication work, artillery spotting and casualty evacuation. </a:t>
            </a:r>
          </a:p>
        </p:txBody>
      </p:sp>
      <p:pic>
        <p:nvPicPr>
          <p:cNvPr id="17613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105" y="1822773"/>
            <a:ext cx="2411173" cy="242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135" name="AutoShape 6"/>
          <p:cNvSpPr>
            <a:spLocks/>
          </p:cNvSpPr>
          <p:nvPr/>
        </p:nvSpPr>
        <p:spPr bwMode="auto">
          <a:xfrm>
            <a:off x="5916291" y="6500812"/>
            <a:ext cx="349374" cy="267891"/>
          </a:xfrm>
          <a:custGeom>
            <a:avLst/>
            <a:gdLst>
              <a:gd name="T0" fmla="*/ 131472919 w 21600"/>
              <a:gd name="T1" fmla="*/ 59270336 h 21600"/>
              <a:gd name="T2" fmla="*/ 131472919 w 21600"/>
              <a:gd name="T3" fmla="*/ 59270336 h 21600"/>
              <a:gd name="T4" fmla="*/ 131472919 w 21600"/>
              <a:gd name="T5" fmla="*/ 59270336 h 21600"/>
              <a:gd name="T6" fmla="*/ 131472919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0AE4DF33-E606-4FDC-BB23-013B37522478}" type="slidenum">
              <a:rPr lang="en-US" altLang="en-US" sz="1266"/>
              <a:pPr algn="ctr" eaLnBrk="1"/>
              <a:t>2</a:t>
            </a:fld>
            <a:endParaRPr lang="en-US" altLang="en-US" sz="2672"/>
          </a:p>
        </p:txBody>
      </p:sp>
      <p:sp>
        <p:nvSpPr>
          <p:cNvPr id="176136" name="AutoShape 7"/>
          <p:cNvSpPr>
            <a:spLocks/>
          </p:cNvSpPr>
          <p:nvPr/>
        </p:nvSpPr>
        <p:spPr bwMode="auto">
          <a:xfrm>
            <a:off x="7866311" y="6401470"/>
            <a:ext cx="2774900" cy="410766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1547"/>
              <a:t>Single Engine Ground</a:t>
            </a:r>
            <a:endParaRPr lang="en-US" altLang="en-US" sz="2672"/>
          </a:p>
        </p:txBody>
      </p:sp>
    </p:spTree>
    <p:extLst>
      <p:ext uri="{BB962C8B-B14F-4D97-AF65-F5344CB8AC3E}">
        <p14:creationId xmlns:p14="http://schemas.microsoft.com/office/powerpoint/2010/main" val="300398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/>
          <p:cNvSpPr>
            <a:spLocks noGrp="1" noChangeArrowheads="1"/>
          </p:cNvSpPr>
          <p:nvPr>
            <p:ph type="title"/>
          </p:nvPr>
        </p:nvSpPr>
        <p:spPr>
          <a:xfrm>
            <a:off x="2193727" y="17859"/>
            <a:ext cx="7803431" cy="1491258"/>
          </a:xfrm>
        </p:spPr>
        <p:txBody>
          <a:bodyPr/>
          <a:lstStyle/>
          <a:p>
            <a:pPr eaLnBrk="1"/>
            <a:r>
              <a:rPr lang="en-US" altLang="en-US" dirty="0"/>
              <a:t>Stinson L-5</a:t>
            </a:r>
          </a:p>
        </p:txBody>
      </p:sp>
      <p:sp>
        <p:nvSpPr>
          <p:cNvPr id="177155" name="AutoShape 2"/>
          <p:cNvSpPr>
            <a:spLocks/>
          </p:cNvSpPr>
          <p:nvPr/>
        </p:nvSpPr>
        <p:spPr bwMode="auto">
          <a:xfrm>
            <a:off x="645969" y="2098818"/>
            <a:ext cx="10233045" cy="361032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numCol="2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000" dirty="0"/>
              <a:t>Takeoff speeds</a:t>
            </a:r>
          </a:p>
          <a:p>
            <a:pPr eaLnBrk="1"/>
            <a:r>
              <a:rPr lang="en-US" altLang="en-US" sz="2000" dirty="0"/>
              <a:t>	Flaps </a:t>
            </a:r>
            <a:r>
              <a:rPr lang="en-US" altLang="en-US" sz="2000" dirty="0" smtClean="0"/>
              <a:t>Down 51 mph</a:t>
            </a:r>
          </a:p>
          <a:p>
            <a:pPr eaLnBrk="1"/>
            <a:r>
              <a:rPr lang="en-US" altLang="en-US" sz="2000" dirty="0"/>
              <a:t> </a:t>
            </a:r>
            <a:r>
              <a:rPr lang="en-US" altLang="en-US" sz="2000" dirty="0" smtClean="0"/>
              <a:t>      F</a:t>
            </a:r>
            <a:r>
              <a:rPr lang="en-US" altLang="en-US" sz="2000" dirty="0" smtClean="0"/>
              <a:t>laps Up 57 mph</a:t>
            </a:r>
          </a:p>
          <a:p>
            <a:pPr eaLnBrk="1"/>
            <a:endParaRPr lang="en-US" altLang="en-US" sz="2000" dirty="0" smtClean="0"/>
          </a:p>
          <a:p>
            <a:pPr eaLnBrk="1"/>
            <a:r>
              <a:rPr lang="en-US" altLang="en-US" sz="2000" dirty="0" smtClean="0"/>
              <a:t>Takeoff </a:t>
            </a:r>
            <a:r>
              <a:rPr lang="en-US" altLang="en-US" sz="2000" dirty="0"/>
              <a:t>Power</a:t>
            </a:r>
          </a:p>
          <a:p>
            <a:pPr eaLnBrk="1"/>
            <a:r>
              <a:rPr lang="en-US" altLang="en-US" sz="2000" dirty="0"/>
              <a:t>	2250, 5 minute max.</a:t>
            </a:r>
          </a:p>
          <a:p>
            <a:pPr eaLnBrk="1"/>
            <a:endParaRPr lang="en-US" altLang="en-US" sz="2000" dirty="0" smtClean="0"/>
          </a:p>
          <a:p>
            <a:pPr eaLnBrk="1"/>
            <a:r>
              <a:rPr lang="en-US" altLang="en-US" sz="2000" dirty="0" smtClean="0"/>
              <a:t>Normal </a:t>
            </a:r>
            <a:r>
              <a:rPr lang="en-US" altLang="en-US" sz="2000" dirty="0"/>
              <a:t>Cruise</a:t>
            </a:r>
          </a:p>
          <a:p>
            <a:pPr eaLnBrk="1"/>
            <a:r>
              <a:rPr lang="en-US" altLang="en-US" sz="2000" dirty="0"/>
              <a:t>	2200 rpm</a:t>
            </a:r>
          </a:p>
          <a:p>
            <a:pPr eaLnBrk="1"/>
            <a:endParaRPr lang="en-US" altLang="en-US" sz="2000" dirty="0" smtClean="0"/>
          </a:p>
          <a:p>
            <a:pPr eaLnBrk="1"/>
            <a:r>
              <a:rPr lang="en-US" altLang="en-US" sz="2000" dirty="0" smtClean="0"/>
              <a:t>Flap </a:t>
            </a:r>
            <a:r>
              <a:rPr lang="en-US" altLang="en-US" sz="2000" dirty="0"/>
              <a:t>Settings </a:t>
            </a:r>
            <a:r>
              <a:rPr lang="en-US" altLang="en-US" sz="2000" dirty="0" smtClean="0"/>
              <a:t>………</a:t>
            </a:r>
            <a:r>
              <a:rPr lang="en-US" altLang="en-US" sz="2000" dirty="0"/>
              <a:t>30</a:t>
            </a:r>
            <a:r>
              <a:rPr lang="en-US" altLang="en-US" sz="2000" baseline="30000" dirty="0"/>
              <a:t>0</a:t>
            </a:r>
            <a:r>
              <a:rPr lang="en-US" altLang="en-US" sz="2000" dirty="0"/>
              <a:t> and 45</a:t>
            </a:r>
            <a:r>
              <a:rPr lang="en-US" altLang="en-US" sz="2000" baseline="30000" dirty="0"/>
              <a:t>0</a:t>
            </a:r>
          </a:p>
          <a:p>
            <a:pPr eaLnBrk="1"/>
            <a:endParaRPr lang="en-US" altLang="en-US" sz="2000" dirty="0" smtClean="0"/>
          </a:p>
          <a:p>
            <a:pPr eaLnBrk="1"/>
            <a:endParaRPr lang="en-US" altLang="en-US" sz="2000" dirty="0"/>
          </a:p>
          <a:p>
            <a:pPr eaLnBrk="1"/>
            <a:endParaRPr lang="en-US" altLang="en-US" sz="2000" dirty="0" smtClean="0"/>
          </a:p>
          <a:p>
            <a:pPr eaLnBrk="1"/>
            <a:r>
              <a:rPr lang="en-US" altLang="en-US" sz="2000" dirty="0" smtClean="0"/>
              <a:t>Stall Speeds</a:t>
            </a:r>
            <a:endParaRPr lang="en-US" altLang="en-US" sz="2000" dirty="0"/>
          </a:p>
          <a:p>
            <a:pPr eaLnBrk="1"/>
            <a:r>
              <a:rPr lang="en-US" altLang="en-US" sz="2000" dirty="0"/>
              <a:t>	</a:t>
            </a:r>
            <a:r>
              <a:rPr lang="en-US" altLang="en-US" sz="2000" dirty="0" smtClean="0"/>
              <a:t>Power </a:t>
            </a:r>
            <a:r>
              <a:rPr lang="en-US" altLang="en-US" sz="2000" dirty="0"/>
              <a:t>OFF </a:t>
            </a:r>
            <a:r>
              <a:rPr lang="en-US" altLang="en-US" sz="2000" dirty="0" smtClean="0"/>
              <a:t>Flaps Up…….. </a:t>
            </a:r>
            <a:r>
              <a:rPr lang="en-US" altLang="en-US" sz="2000" dirty="0"/>
              <a:t>57</a:t>
            </a:r>
          </a:p>
          <a:p>
            <a:pPr eaLnBrk="1"/>
            <a:r>
              <a:rPr lang="en-US" altLang="en-US" sz="2000" dirty="0"/>
              <a:t>	Power OFF </a:t>
            </a:r>
            <a:r>
              <a:rPr lang="en-US" altLang="en-US" sz="2000" dirty="0" smtClean="0"/>
              <a:t>Flaps Down.… 49</a:t>
            </a:r>
            <a:endParaRPr lang="en-US" altLang="en-US" sz="2000" dirty="0"/>
          </a:p>
          <a:p>
            <a:pPr eaLnBrk="1"/>
            <a:endParaRPr lang="en-US" altLang="en-US" sz="2000" dirty="0" smtClean="0"/>
          </a:p>
          <a:p>
            <a:pPr eaLnBrk="1"/>
            <a:r>
              <a:rPr lang="en-US" altLang="en-US" sz="2000" dirty="0" smtClean="0"/>
              <a:t>Max </a:t>
            </a:r>
            <a:r>
              <a:rPr lang="en-US" altLang="en-US" sz="2000" dirty="0"/>
              <a:t>Dive Speed</a:t>
            </a:r>
            <a:r>
              <a:rPr lang="en-US" altLang="en-US" sz="2000" dirty="0" smtClean="0"/>
              <a:t>……………… </a:t>
            </a:r>
            <a:r>
              <a:rPr lang="en-US" altLang="en-US" sz="2000" dirty="0"/>
              <a:t>208</a:t>
            </a:r>
          </a:p>
          <a:p>
            <a:pPr eaLnBrk="1"/>
            <a:endParaRPr lang="en-US" altLang="en-US" sz="2000" dirty="0" smtClean="0"/>
          </a:p>
          <a:p>
            <a:pPr eaLnBrk="1"/>
            <a:r>
              <a:rPr lang="en-US" altLang="en-US" sz="2000" dirty="0" smtClean="0"/>
              <a:t>Best </a:t>
            </a:r>
            <a:r>
              <a:rPr lang="en-US" altLang="en-US" sz="2000" dirty="0"/>
              <a:t>Glide Speed…………….…70</a:t>
            </a:r>
          </a:p>
        </p:txBody>
      </p:sp>
      <p:sp>
        <p:nvSpPr>
          <p:cNvPr id="177156" name="AutoShape 3"/>
          <p:cNvSpPr>
            <a:spLocks/>
          </p:cNvSpPr>
          <p:nvPr/>
        </p:nvSpPr>
        <p:spPr bwMode="auto">
          <a:xfrm>
            <a:off x="5916291" y="6500812"/>
            <a:ext cx="349374" cy="267891"/>
          </a:xfrm>
          <a:custGeom>
            <a:avLst/>
            <a:gdLst>
              <a:gd name="T0" fmla="*/ 131472919 w 21600"/>
              <a:gd name="T1" fmla="*/ 59270336 h 21600"/>
              <a:gd name="T2" fmla="*/ 131472919 w 21600"/>
              <a:gd name="T3" fmla="*/ 59270336 h 21600"/>
              <a:gd name="T4" fmla="*/ 131472919 w 21600"/>
              <a:gd name="T5" fmla="*/ 59270336 h 21600"/>
              <a:gd name="T6" fmla="*/ 131472919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566F3C0F-0BC6-45E2-8C52-A69A89F5FE0A}" type="slidenum">
              <a:rPr lang="en-US" altLang="en-US" sz="1266"/>
              <a:pPr algn="ctr" eaLnBrk="1"/>
              <a:t>3</a:t>
            </a:fld>
            <a:endParaRPr lang="en-US" altLang="en-US" sz="2672"/>
          </a:p>
        </p:txBody>
      </p:sp>
      <p:sp>
        <p:nvSpPr>
          <p:cNvPr id="177157" name="AutoShape 4"/>
          <p:cNvSpPr>
            <a:spLocks/>
          </p:cNvSpPr>
          <p:nvPr/>
        </p:nvSpPr>
        <p:spPr bwMode="auto">
          <a:xfrm>
            <a:off x="7866311" y="6401470"/>
            <a:ext cx="2774900" cy="410766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1547"/>
              <a:t>Single Engine Ground</a:t>
            </a:r>
            <a:endParaRPr lang="en-US" altLang="en-US" sz="2672"/>
          </a:p>
        </p:txBody>
      </p:sp>
      <p:sp>
        <p:nvSpPr>
          <p:cNvPr id="177158" name="AutoShape 5"/>
          <p:cNvSpPr>
            <a:spLocks/>
          </p:cNvSpPr>
          <p:nvPr/>
        </p:nvSpPr>
        <p:spPr bwMode="auto">
          <a:xfrm>
            <a:off x="5239867" y="1091654"/>
            <a:ext cx="1702221" cy="482203"/>
          </a:xfrm>
          <a:custGeom>
            <a:avLst/>
            <a:gdLst>
              <a:gd name="T0" fmla="*/ 2147483647 w 21600"/>
              <a:gd name="T1" fmla="*/ 345664631 h 21600"/>
              <a:gd name="T2" fmla="*/ 2147483647 w 21600"/>
              <a:gd name="T3" fmla="*/ 345664631 h 21600"/>
              <a:gd name="T4" fmla="*/ 2147483647 w 21600"/>
              <a:gd name="T5" fmla="*/ 345664631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2672" dirty="0">
                <a:solidFill>
                  <a:srgbClr val="FFFF00"/>
                </a:solidFill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4113112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Grp="1" noChangeArrowheads="1"/>
          </p:cNvSpPr>
          <p:nvPr>
            <p:ph type="title"/>
          </p:nvPr>
        </p:nvSpPr>
        <p:spPr>
          <a:xfrm>
            <a:off x="2193727" y="17859"/>
            <a:ext cx="7803431" cy="1491258"/>
          </a:xfrm>
        </p:spPr>
        <p:txBody>
          <a:bodyPr/>
          <a:lstStyle/>
          <a:p>
            <a:pPr eaLnBrk="1"/>
            <a:r>
              <a:rPr lang="en-US" altLang="en-US"/>
              <a:t>Stinson L-5</a:t>
            </a:r>
          </a:p>
        </p:txBody>
      </p:sp>
      <p:sp>
        <p:nvSpPr>
          <p:cNvPr id="178179" name="AutoShape 2"/>
          <p:cNvSpPr>
            <a:spLocks/>
          </p:cNvSpPr>
          <p:nvPr/>
        </p:nvSpPr>
        <p:spPr bwMode="auto">
          <a:xfrm>
            <a:off x="2380692" y="2039815"/>
            <a:ext cx="7032249" cy="352864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250" dirty="0"/>
              <a:t>Maximum Flap Operating Speed……..100 mph</a:t>
            </a:r>
          </a:p>
          <a:p>
            <a:pPr eaLnBrk="1"/>
            <a:endParaRPr lang="en-US" altLang="en-US" sz="2250" dirty="0" smtClean="0"/>
          </a:p>
          <a:p>
            <a:pPr eaLnBrk="1"/>
            <a:r>
              <a:rPr lang="en-US" altLang="en-US" sz="2250" dirty="0" smtClean="0"/>
              <a:t>Electrical </a:t>
            </a:r>
            <a:r>
              <a:rPr lang="en-US" altLang="en-US" sz="2250" dirty="0"/>
              <a:t>system is…………………….…. 12 VDC</a:t>
            </a:r>
          </a:p>
          <a:p>
            <a:pPr eaLnBrk="1"/>
            <a:endParaRPr lang="en-US" altLang="en-US" sz="2250" dirty="0" smtClean="0"/>
          </a:p>
          <a:p>
            <a:pPr eaLnBrk="1"/>
            <a:r>
              <a:rPr lang="en-US" altLang="en-US" sz="2250" dirty="0" smtClean="0"/>
              <a:t>Minimum </a:t>
            </a:r>
            <a:r>
              <a:rPr lang="en-US" altLang="en-US" sz="2250" dirty="0"/>
              <a:t>and maximum oil…………… 6 / 12 quarts</a:t>
            </a:r>
          </a:p>
          <a:p>
            <a:pPr eaLnBrk="1"/>
            <a:endParaRPr lang="en-US" altLang="en-US" sz="2250" dirty="0" smtClean="0"/>
          </a:p>
          <a:p>
            <a:pPr eaLnBrk="1"/>
            <a:r>
              <a:rPr lang="en-US" altLang="en-US" sz="2250" dirty="0" smtClean="0"/>
              <a:t>Maximum </a:t>
            </a:r>
            <a:r>
              <a:rPr lang="en-US" altLang="en-US" sz="2250" dirty="0"/>
              <a:t>Gross Weight………………. 2050 pounds</a:t>
            </a:r>
          </a:p>
          <a:p>
            <a:pPr eaLnBrk="1"/>
            <a:endParaRPr lang="en-US" altLang="en-US" sz="2250" dirty="0" smtClean="0"/>
          </a:p>
          <a:p>
            <a:pPr eaLnBrk="1"/>
            <a:r>
              <a:rPr lang="en-US" altLang="en-US" sz="2250" dirty="0" smtClean="0"/>
              <a:t>Maximum </a:t>
            </a:r>
            <a:r>
              <a:rPr lang="en-US" altLang="en-US" sz="2250" dirty="0"/>
              <a:t>Crew Weight……………….. 400 pounds</a:t>
            </a:r>
          </a:p>
        </p:txBody>
      </p:sp>
      <p:sp>
        <p:nvSpPr>
          <p:cNvPr id="178180" name="AutoShape 3"/>
          <p:cNvSpPr>
            <a:spLocks/>
          </p:cNvSpPr>
          <p:nvPr/>
        </p:nvSpPr>
        <p:spPr bwMode="auto">
          <a:xfrm>
            <a:off x="5916291" y="6500812"/>
            <a:ext cx="349374" cy="267891"/>
          </a:xfrm>
          <a:custGeom>
            <a:avLst/>
            <a:gdLst>
              <a:gd name="T0" fmla="*/ 131472919 w 21600"/>
              <a:gd name="T1" fmla="*/ 59270336 h 21600"/>
              <a:gd name="T2" fmla="*/ 131472919 w 21600"/>
              <a:gd name="T3" fmla="*/ 59270336 h 21600"/>
              <a:gd name="T4" fmla="*/ 131472919 w 21600"/>
              <a:gd name="T5" fmla="*/ 59270336 h 21600"/>
              <a:gd name="T6" fmla="*/ 131472919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F7564B90-2ECB-43B1-B641-C6EC15FF81A6}" type="slidenum">
              <a:rPr lang="en-US" altLang="en-US" sz="1266"/>
              <a:pPr algn="ctr" eaLnBrk="1"/>
              <a:t>4</a:t>
            </a:fld>
            <a:endParaRPr lang="en-US" altLang="en-US" sz="2672"/>
          </a:p>
        </p:txBody>
      </p:sp>
      <p:sp>
        <p:nvSpPr>
          <p:cNvPr id="178181" name="AutoShape 4"/>
          <p:cNvSpPr>
            <a:spLocks/>
          </p:cNvSpPr>
          <p:nvPr/>
        </p:nvSpPr>
        <p:spPr bwMode="auto">
          <a:xfrm>
            <a:off x="7866311" y="6401470"/>
            <a:ext cx="2774900" cy="410766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1547"/>
              <a:t>Single Engine Ground</a:t>
            </a:r>
            <a:endParaRPr lang="en-US" altLang="en-US" sz="2672"/>
          </a:p>
        </p:txBody>
      </p:sp>
      <p:sp>
        <p:nvSpPr>
          <p:cNvPr id="178182" name="AutoShape 5"/>
          <p:cNvSpPr>
            <a:spLocks/>
          </p:cNvSpPr>
          <p:nvPr/>
        </p:nvSpPr>
        <p:spPr bwMode="auto">
          <a:xfrm>
            <a:off x="5155592" y="1123466"/>
            <a:ext cx="1702221" cy="482203"/>
          </a:xfrm>
          <a:custGeom>
            <a:avLst/>
            <a:gdLst>
              <a:gd name="T0" fmla="*/ 2147483647 w 21600"/>
              <a:gd name="T1" fmla="*/ 345664631 h 21600"/>
              <a:gd name="T2" fmla="*/ 2147483647 w 21600"/>
              <a:gd name="T3" fmla="*/ 345664631 h 21600"/>
              <a:gd name="T4" fmla="*/ 2147483647 w 21600"/>
              <a:gd name="T5" fmla="*/ 345664631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2672" dirty="0">
                <a:solidFill>
                  <a:srgbClr val="FFFF00"/>
                </a:solidFill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3855385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"/>
          <p:cNvSpPr>
            <a:spLocks noGrp="1" noChangeArrowheads="1"/>
          </p:cNvSpPr>
          <p:nvPr>
            <p:ph type="title"/>
          </p:nvPr>
        </p:nvSpPr>
        <p:spPr>
          <a:xfrm>
            <a:off x="2193727" y="17859"/>
            <a:ext cx="7803431" cy="1491258"/>
          </a:xfrm>
        </p:spPr>
        <p:txBody>
          <a:bodyPr/>
          <a:lstStyle/>
          <a:p>
            <a:pPr eaLnBrk="1"/>
            <a:r>
              <a:rPr lang="en-US" altLang="en-US"/>
              <a:t>Stinson L-5</a:t>
            </a:r>
          </a:p>
        </p:txBody>
      </p:sp>
      <p:sp>
        <p:nvSpPr>
          <p:cNvPr id="179203" name="AutoShape 2"/>
          <p:cNvSpPr>
            <a:spLocks/>
          </p:cNvSpPr>
          <p:nvPr/>
        </p:nvSpPr>
        <p:spPr bwMode="auto">
          <a:xfrm>
            <a:off x="1768451" y="1976810"/>
            <a:ext cx="3879949" cy="312539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250"/>
              <a:t>Hardy main gear allows operation from unimproved fields. </a:t>
            </a:r>
          </a:p>
          <a:p>
            <a:pPr eaLnBrk="1"/>
            <a:endParaRPr lang="en-US" altLang="en-US" sz="2250"/>
          </a:p>
          <a:p>
            <a:pPr eaLnBrk="1"/>
            <a:r>
              <a:rPr lang="en-US" altLang="en-US" sz="2250"/>
              <a:t>Note: Main gear has significant travel.  This can result in interesting ground handling if the lateral axis is not aligned.</a:t>
            </a:r>
            <a:endParaRPr lang="en-US" altLang="en-US" sz="2672"/>
          </a:p>
        </p:txBody>
      </p:sp>
      <p:sp>
        <p:nvSpPr>
          <p:cNvPr id="179204" name="AutoShape 3"/>
          <p:cNvSpPr>
            <a:spLocks/>
          </p:cNvSpPr>
          <p:nvPr/>
        </p:nvSpPr>
        <p:spPr bwMode="auto">
          <a:xfrm>
            <a:off x="5916291" y="6500812"/>
            <a:ext cx="349374" cy="267891"/>
          </a:xfrm>
          <a:custGeom>
            <a:avLst/>
            <a:gdLst>
              <a:gd name="T0" fmla="*/ 131472919 w 21600"/>
              <a:gd name="T1" fmla="*/ 59270336 h 21600"/>
              <a:gd name="T2" fmla="*/ 131472919 w 21600"/>
              <a:gd name="T3" fmla="*/ 59270336 h 21600"/>
              <a:gd name="T4" fmla="*/ 131472919 w 21600"/>
              <a:gd name="T5" fmla="*/ 59270336 h 21600"/>
              <a:gd name="T6" fmla="*/ 131472919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D2C545B5-AFF0-45EB-B3C3-6D573592F277}" type="slidenum">
              <a:rPr lang="en-US" altLang="en-US" sz="1266"/>
              <a:pPr algn="ctr" eaLnBrk="1"/>
              <a:t>5</a:t>
            </a:fld>
            <a:endParaRPr lang="en-US" altLang="en-US" sz="2672"/>
          </a:p>
        </p:txBody>
      </p:sp>
      <p:sp>
        <p:nvSpPr>
          <p:cNvPr id="179205" name="AutoShape 4"/>
          <p:cNvSpPr>
            <a:spLocks/>
          </p:cNvSpPr>
          <p:nvPr/>
        </p:nvSpPr>
        <p:spPr bwMode="auto">
          <a:xfrm>
            <a:off x="7866311" y="6401470"/>
            <a:ext cx="2774900" cy="410766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1547"/>
              <a:t>Single Engine Ground</a:t>
            </a:r>
            <a:endParaRPr lang="en-US" altLang="en-US" sz="2672"/>
          </a:p>
        </p:txBody>
      </p:sp>
      <p:pic>
        <p:nvPicPr>
          <p:cNvPr id="179206" name="Picture 5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54" y="2080617"/>
            <a:ext cx="4813102" cy="269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207" name="AutoShape 6"/>
          <p:cNvSpPr>
            <a:spLocks/>
          </p:cNvSpPr>
          <p:nvPr/>
        </p:nvSpPr>
        <p:spPr bwMode="auto">
          <a:xfrm>
            <a:off x="5003788" y="1130721"/>
            <a:ext cx="2174379" cy="482203"/>
          </a:xfrm>
          <a:custGeom>
            <a:avLst/>
            <a:gdLst>
              <a:gd name="T0" fmla="*/ 2147483647 w 21600"/>
              <a:gd name="T1" fmla="*/ 345664631 h 21600"/>
              <a:gd name="T2" fmla="*/ 2147483647 w 21600"/>
              <a:gd name="T3" fmla="*/ 345664631 h 21600"/>
              <a:gd name="T4" fmla="*/ 2147483647 w 21600"/>
              <a:gd name="T5" fmla="*/ 345664631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2672" dirty="0">
                <a:solidFill>
                  <a:srgbClr val="FFFF00"/>
                </a:solidFill>
              </a:rPr>
              <a:t>Landing Gear</a:t>
            </a:r>
          </a:p>
        </p:txBody>
      </p:sp>
    </p:spTree>
    <p:extLst>
      <p:ext uri="{BB962C8B-B14F-4D97-AF65-F5344CB8AC3E}">
        <p14:creationId xmlns:p14="http://schemas.microsoft.com/office/powerpoint/2010/main" val="1551513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"/>
          <p:cNvSpPr>
            <a:spLocks noGrp="1" noChangeArrowheads="1"/>
          </p:cNvSpPr>
          <p:nvPr>
            <p:ph type="title"/>
          </p:nvPr>
        </p:nvSpPr>
        <p:spPr>
          <a:xfrm>
            <a:off x="2193727" y="17859"/>
            <a:ext cx="7803431" cy="1491258"/>
          </a:xfrm>
        </p:spPr>
        <p:txBody>
          <a:bodyPr/>
          <a:lstStyle/>
          <a:p>
            <a:pPr eaLnBrk="1"/>
            <a:r>
              <a:rPr lang="en-US" altLang="en-US"/>
              <a:t>Stinson L-5</a:t>
            </a:r>
          </a:p>
        </p:txBody>
      </p:sp>
      <p:sp>
        <p:nvSpPr>
          <p:cNvPr id="180227" name="AutoShape 2"/>
          <p:cNvSpPr>
            <a:spLocks/>
          </p:cNvSpPr>
          <p:nvPr/>
        </p:nvSpPr>
        <p:spPr bwMode="auto">
          <a:xfrm>
            <a:off x="1768451" y="1976810"/>
            <a:ext cx="3879949" cy="312539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250"/>
              <a:t>Airspeed</a:t>
            </a:r>
          </a:p>
          <a:p>
            <a:pPr eaLnBrk="1"/>
            <a:r>
              <a:rPr lang="en-US" altLang="en-US" sz="2250"/>
              <a:t>Altimeter</a:t>
            </a:r>
          </a:p>
          <a:p>
            <a:pPr eaLnBrk="1"/>
            <a:r>
              <a:rPr lang="en-US" altLang="en-US" sz="2250"/>
              <a:t>Ampmeter</a:t>
            </a:r>
          </a:p>
          <a:p>
            <a:pPr eaLnBrk="1"/>
            <a:r>
              <a:rPr lang="en-US" altLang="en-US" sz="2250"/>
              <a:t>Clock</a:t>
            </a:r>
          </a:p>
          <a:p>
            <a:pPr eaLnBrk="1"/>
            <a:r>
              <a:rPr lang="en-US" altLang="en-US" sz="2250"/>
              <a:t>Compass</a:t>
            </a:r>
          </a:p>
          <a:p>
            <a:pPr eaLnBrk="1"/>
            <a:r>
              <a:rPr lang="en-US" altLang="en-US" sz="2250"/>
              <a:t>Oil Pressure</a:t>
            </a:r>
          </a:p>
          <a:p>
            <a:pPr eaLnBrk="1"/>
            <a:r>
              <a:rPr lang="en-US" altLang="en-US" sz="2250"/>
              <a:t>Oil Temperature</a:t>
            </a:r>
          </a:p>
          <a:p>
            <a:pPr eaLnBrk="1"/>
            <a:r>
              <a:rPr lang="en-US" altLang="en-US" sz="2250"/>
              <a:t>Tachometer</a:t>
            </a:r>
          </a:p>
        </p:txBody>
      </p:sp>
      <p:sp>
        <p:nvSpPr>
          <p:cNvPr id="180228" name="AutoShape 3"/>
          <p:cNvSpPr>
            <a:spLocks/>
          </p:cNvSpPr>
          <p:nvPr/>
        </p:nvSpPr>
        <p:spPr bwMode="auto">
          <a:xfrm>
            <a:off x="5916291" y="6500812"/>
            <a:ext cx="349374" cy="267891"/>
          </a:xfrm>
          <a:custGeom>
            <a:avLst/>
            <a:gdLst>
              <a:gd name="T0" fmla="*/ 131472919 w 21600"/>
              <a:gd name="T1" fmla="*/ 59270336 h 21600"/>
              <a:gd name="T2" fmla="*/ 131472919 w 21600"/>
              <a:gd name="T3" fmla="*/ 59270336 h 21600"/>
              <a:gd name="T4" fmla="*/ 131472919 w 21600"/>
              <a:gd name="T5" fmla="*/ 59270336 h 21600"/>
              <a:gd name="T6" fmla="*/ 131472919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01E67DF1-5D68-4353-8A75-59E0C9D483AA}" type="slidenum">
              <a:rPr lang="en-US" altLang="en-US" sz="1266"/>
              <a:pPr algn="ctr" eaLnBrk="1"/>
              <a:t>6</a:t>
            </a:fld>
            <a:endParaRPr lang="en-US" altLang="en-US" sz="2672"/>
          </a:p>
        </p:txBody>
      </p:sp>
      <p:sp>
        <p:nvSpPr>
          <p:cNvPr id="180229" name="AutoShape 4"/>
          <p:cNvSpPr>
            <a:spLocks/>
          </p:cNvSpPr>
          <p:nvPr/>
        </p:nvSpPr>
        <p:spPr bwMode="auto">
          <a:xfrm>
            <a:off x="7866311" y="6401470"/>
            <a:ext cx="2774900" cy="410766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1547"/>
              <a:t>Single Engine Ground</a:t>
            </a:r>
            <a:endParaRPr lang="en-US" altLang="en-US" sz="2672"/>
          </a:p>
        </p:txBody>
      </p:sp>
      <p:sp>
        <p:nvSpPr>
          <p:cNvPr id="180230" name="AutoShape 5"/>
          <p:cNvSpPr>
            <a:spLocks/>
          </p:cNvSpPr>
          <p:nvPr/>
        </p:nvSpPr>
        <p:spPr bwMode="auto">
          <a:xfrm>
            <a:off x="5164523" y="974453"/>
            <a:ext cx="1852910" cy="482203"/>
          </a:xfrm>
          <a:custGeom>
            <a:avLst/>
            <a:gdLst>
              <a:gd name="T0" fmla="*/ 2147483647 w 21600"/>
              <a:gd name="T1" fmla="*/ 345664631 h 21600"/>
              <a:gd name="T2" fmla="*/ 2147483647 w 21600"/>
              <a:gd name="T3" fmla="*/ 345664631 h 21600"/>
              <a:gd name="T4" fmla="*/ 2147483647 w 21600"/>
              <a:gd name="T5" fmla="*/ 345664631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2672">
                <a:solidFill>
                  <a:srgbClr val="FFFF00"/>
                </a:solidFill>
              </a:rPr>
              <a:t>Instruments</a:t>
            </a:r>
          </a:p>
        </p:txBody>
      </p:sp>
      <p:pic>
        <p:nvPicPr>
          <p:cNvPr id="180232" name="Picture 7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073" y="2067223"/>
            <a:ext cx="6682755" cy="1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507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"/>
          <p:cNvSpPr>
            <a:spLocks noGrp="1" noChangeArrowheads="1"/>
          </p:cNvSpPr>
          <p:nvPr>
            <p:ph type="title"/>
          </p:nvPr>
        </p:nvSpPr>
        <p:spPr>
          <a:xfrm>
            <a:off x="2193727" y="17859"/>
            <a:ext cx="7803431" cy="1491258"/>
          </a:xfrm>
        </p:spPr>
        <p:txBody>
          <a:bodyPr/>
          <a:lstStyle/>
          <a:p>
            <a:pPr eaLnBrk="1"/>
            <a:r>
              <a:rPr lang="en-US" altLang="en-US"/>
              <a:t>Stinson L-5</a:t>
            </a:r>
          </a:p>
        </p:txBody>
      </p:sp>
      <p:sp>
        <p:nvSpPr>
          <p:cNvPr id="181251" name="AutoShape 2"/>
          <p:cNvSpPr>
            <a:spLocks/>
          </p:cNvSpPr>
          <p:nvPr/>
        </p:nvSpPr>
        <p:spPr bwMode="auto">
          <a:xfrm>
            <a:off x="1830958" y="2080617"/>
            <a:ext cx="3879949" cy="108942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250"/>
              <a:t>Main gear and tail struts allows operation from unimproved fields. </a:t>
            </a:r>
            <a:endParaRPr lang="en-US" altLang="en-US" sz="2672"/>
          </a:p>
        </p:txBody>
      </p:sp>
      <p:sp>
        <p:nvSpPr>
          <p:cNvPr id="181252" name="AutoShape 3"/>
          <p:cNvSpPr>
            <a:spLocks/>
          </p:cNvSpPr>
          <p:nvPr/>
        </p:nvSpPr>
        <p:spPr bwMode="auto">
          <a:xfrm>
            <a:off x="5916291" y="6500812"/>
            <a:ext cx="349374" cy="267891"/>
          </a:xfrm>
          <a:custGeom>
            <a:avLst/>
            <a:gdLst>
              <a:gd name="T0" fmla="*/ 131472919 w 21600"/>
              <a:gd name="T1" fmla="*/ 59270336 h 21600"/>
              <a:gd name="T2" fmla="*/ 131472919 w 21600"/>
              <a:gd name="T3" fmla="*/ 59270336 h 21600"/>
              <a:gd name="T4" fmla="*/ 131472919 w 21600"/>
              <a:gd name="T5" fmla="*/ 59270336 h 21600"/>
              <a:gd name="T6" fmla="*/ 131472919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E6D51506-19D4-4A50-8BEA-3158250B2599}" type="slidenum">
              <a:rPr lang="en-US" altLang="en-US" sz="1266"/>
              <a:pPr algn="ctr" eaLnBrk="1"/>
              <a:t>7</a:t>
            </a:fld>
            <a:endParaRPr lang="en-US" altLang="en-US" sz="2672"/>
          </a:p>
        </p:txBody>
      </p:sp>
      <p:sp>
        <p:nvSpPr>
          <p:cNvPr id="181253" name="AutoShape 4"/>
          <p:cNvSpPr>
            <a:spLocks/>
          </p:cNvSpPr>
          <p:nvPr/>
        </p:nvSpPr>
        <p:spPr bwMode="auto">
          <a:xfrm>
            <a:off x="7866311" y="6401470"/>
            <a:ext cx="2774900" cy="410766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1547"/>
              <a:t>Single Engine Ground</a:t>
            </a:r>
            <a:endParaRPr lang="en-US" altLang="en-US" sz="2672"/>
          </a:p>
        </p:txBody>
      </p:sp>
      <p:sp>
        <p:nvSpPr>
          <p:cNvPr id="181254" name="AutoShape 5"/>
          <p:cNvSpPr>
            <a:spLocks/>
          </p:cNvSpPr>
          <p:nvPr/>
        </p:nvSpPr>
        <p:spPr bwMode="auto">
          <a:xfrm>
            <a:off x="5003788" y="1155837"/>
            <a:ext cx="2174379" cy="482203"/>
          </a:xfrm>
          <a:custGeom>
            <a:avLst/>
            <a:gdLst>
              <a:gd name="T0" fmla="*/ 2147483647 w 21600"/>
              <a:gd name="T1" fmla="*/ 345664631 h 21600"/>
              <a:gd name="T2" fmla="*/ 2147483647 w 21600"/>
              <a:gd name="T3" fmla="*/ 345664631 h 21600"/>
              <a:gd name="T4" fmla="*/ 2147483647 w 21600"/>
              <a:gd name="T5" fmla="*/ 345664631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2672">
                <a:solidFill>
                  <a:srgbClr val="FFFF00"/>
                </a:solidFill>
              </a:rPr>
              <a:t>Landing Gear</a:t>
            </a:r>
          </a:p>
        </p:txBody>
      </p:sp>
      <p:pic>
        <p:nvPicPr>
          <p:cNvPr id="181256" name="Picture 7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96" y="2249166"/>
            <a:ext cx="3625453" cy="375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57" name="Picture 8" descr="pasted-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44" y="3346401"/>
            <a:ext cx="3010421" cy="269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974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"/>
          <p:cNvSpPr>
            <a:spLocks noGrp="1" noChangeArrowheads="1"/>
          </p:cNvSpPr>
          <p:nvPr>
            <p:ph type="title"/>
          </p:nvPr>
        </p:nvSpPr>
        <p:spPr>
          <a:xfrm>
            <a:off x="2193727" y="17859"/>
            <a:ext cx="7803431" cy="1491258"/>
          </a:xfrm>
        </p:spPr>
        <p:txBody>
          <a:bodyPr/>
          <a:lstStyle/>
          <a:p>
            <a:pPr eaLnBrk="1"/>
            <a:r>
              <a:rPr lang="en-US" altLang="en-US"/>
              <a:t>Stinson L-5</a:t>
            </a:r>
          </a:p>
        </p:txBody>
      </p:sp>
      <p:sp>
        <p:nvSpPr>
          <p:cNvPr id="182275" name="AutoShape 2"/>
          <p:cNvSpPr>
            <a:spLocks/>
          </p:cNvSpPr>
          <p:nvPr/>
        </p:nvSpPr>
        <p:spPr bwMode="auto">
          <a:xfrm>
            <a:off x="5916291" y="6500812"/>
            <a:ext cx="349374" cy="267891"/>
          </a:xfrm>
          <a:custGeom>
            <a:avLst/>
            <a:gdLst>
              <a:gd name="T0" fmla="*/ 131472919 w 21600"/>
              <a:gd name="T1" fmla="*/ 59270336 h 21600"/>
              <a:gd name="T2" fmla="*/ 131472919 w 21600"/>
              <a:gd name="T3" fmla="*/ 59270336 h 21600"/>
              <a:gd name="T4" fmla="*/ 131472919 w 21600"/>
              <a:gd name="T5" fmla="*/ 59270336 h 21600"/>
              <a:gd name="T6" fmla="*/ 131472919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143FA56A-6BDD-4B85-9BF0-35053A68AD8C}" type="slidenum">
              <a:rPr lang="en-US" altLang="en-US" sz="1266"/>
              <a:pPr algn="ctr" eaLnBrk="1"/>
              <a:t>8</a:t>
            </a:fld>
            <a:endParaRPr lang="en-US" altLang="en-US" sz="2672"/>
          </a:p>
        </p:txBody>
      </p:sp>
      <p:sp>
        <p:nvSpPr>
          <p:cNvPr id="182276" name="AutoShape 3"/>
          <p:cNvSpPr>
            <a:spLocks/>
          </p:cNvSpPr>
          <p:nvPr/>
        </p:nvSpPr>
        <p:spPr bwMode="auto">
          <a:xfrm>
            <a:off x="7866311" y="6401470"/>
            <a:ext cx="2774900" cy="410766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1547"/>
              <a:t>Single Engine Ground</a:t>
            </a:r>
            <a:endParaRPr lang="en-US" altLang="en-US" sz="2672"/>
          </a:p>
        </p:txBody>
      </p:sp>
      <p:sp>
        <p:nvSpPr>
          <p:cNvPr id="182277" name="AutoShape 4"/>
          <p:cNvSpPr>
            <a:spLocks/>
          </p:cNvSpPr>
          <p:nvPr/>
        </p:nvSpPr>
        <p:spPr bwMode="auto">
          <a:xfrm>
            <a:off x="5003788" y="1268015"/>
            <a:ext cx="2174379" cy="482203"/>
          </a:xfrm>
          <a:custGeom>
            <a:avLst/>
            <a:gdLst>
              <a:gd name="T0" fmla="*/ 2147483647 w 21600"/>
              <a:gd name="T1" fmla="*/ 345664631 h 21600"/>
              <a:gd name="T2" fmla="*/ 2147483647 w 21600"/>
              <a:gd name="T3" fmla="*/ 345664631 h 21600"/>
              <a:gd name="T4" fmla="*/ 2147483647 w 21600"/>
              <a:gd name="T5" fmla="*/ 345664631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2672">
                <a:solidFill>
                  <a:srgbClr val="FFFF00"/>
                </a:solidFill>
              </a:rPr>
              <a:t>Landing Gear</a:t>
            </a:r>
          </a:p>
        </p:txBody>
      </p:sp>
      <p:sp>
        <p:nvSpPr>
          <p:cNvPr id="182278" name="AutoShape 5"/>
          <p:cNvSpPr>
            <a:spLocks/>
          </p:cNvSpPr>
          <p:nvPr/>
        </p:nvSpPr>
        <p:spPr bwMode="auto">
          <a:xfrm>
            <a:off x="1039906" y="2061642"/>
            <a:ext cx="10210799" cy="108942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250" dirty="0"/>
              <a:t>Struts are oleo.  Which means they must be properly serviced to function correctly.</a:t>
            </a:r>
            <a:endParaRPr lang="en-US" altLang="en-US" sz="2672" dirty="0"/>
          </a:p>
        </p:txBody>
      </p:sp>
      <p:pic>
        <p:nvPicPr>
          <p:cNvPr id="182280" name="Picture 7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11" y="3403328"/>
            <a:ext cx="5736208" cy="247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514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"/>
          <p:cNvSpPr>
            <a:spLocks noGrp="1" noChangeArrowheads="1"/>
          </p:cNvSpPr>
          <p:nvPr>
            <p:ph type="title"/>
          </p:nvPr>
        </p:nvSpPr>
        <p:spPr>
          <a:xfrm>
            <a:off x="2193727" y="17859"/>
            <a:ext cx="7803431" cy="1491258"/>
          </a:xfrm>
        </p:spPr>
        <p:txBody>
          <a:bodyPr/>
          <a:lstStyle/>
          <a:p>
            <a:pPr eaLnBrk="1"/>
            <a:r>
              <a:rPr lang="en-US" altLang="en-US"/>
              <a:t>Stinson L-5</a:t>
            </a:r>
          </a:p>
        </p:txBody>
      </p:sp>
      <p:sp>
        <p:nvSpPr>
          <p:cNvPr id="183299" name="AutoShape 2"/>
          <p:cNvSpPr>
            <a:spLocks/>
          </p:cNvSpPr>
          <p:nvPr/>
        </p:nvSpPr>
        <p:spPr bwMode="auto">
          <a:xfrm>
            <a:off x="3525287" y="1850522"/>
            <a:ext cx="3879949" cy="108942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250" dirty="0"/>
              <a:t>The master switch / breaker is located behind the pilots right shoulder.</a:t>
            </a:r>
            <a:endParaRPr lang="en-US" altLang="en-US" sz="2672" dirty="0"/>
          </a:p>
        </p:txBody>
      </p:sp>
      <p:sp>
        <p:nvSpPr>
          <p:cNvPr id="183300" name="AutoShape 3"/>
          <p:cNvSpPr>
            <a:spLocks/>
          </p:cNvSpPr>
          <p:nvPr/>
        </p:nvSpPr>
        <p:spPr bwMode="auto">
          <a:xfrm>
            <a:off x="5916291" y="6500812"/>
            <a:ext cx="349374" cy="267891"/>
          </a:xfrm>
          <a:custGeom>
            <a:avLst/>
            <a:gdLst>
              <a:gd name="T0" fmla="*/ 131472919 w 21600"/>
              <a:gd name="T1" fmla="*/ 59270336 h 21600"/>
              <a:gd name="T2" fmla="*/ 131472919 w 21600"/>
              <a:gd name="T3" fmla="*/ 59270336 h 21600"/>
              <a:gd name="T4" fmla="*/ 131472919 w 21600"/>
              <a:gd name="T5" fmla="*/ 59270336 h 21600"/>
              <a:gd name="T6" fmla="*/ 131472919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fld id="{B39816DE-AD97-43EF-BFD6-4A66805BF08B}" type="slidenum">
              <a:rPr lang="en-US" altLang="en-US" sz="1266"/>
              <a:pPr algn="ctr" eaLnBrk="1"/>
              <a:t>9</a:t>
            </a:fld>
            <a:endParaRPr lang="en-US" altLang="en-US" sz="2672"/>
          </a:p>
        </p:txBody>
      </p:sp>
      <p:sp>
        <p:nvSpPr>
          <p:cNvPr id="183301" name="AutoShape 4"/>
          <p:cNvSpPr>
            <a:spLocks/>
          </p:cNvSpPr>
          <p:nvPr/>
        </p:nvSpPr>
        <p:spPr bwMode="auto">
          <a:xfrm>
            <a:off x="7866311" y="6401470"/>
            <a:ext cx="2774900" cy="410766"/>
          </a:xfrm>
          <a:custGeom>
            <a:avLst/>
            <a:gdLst>
              <a:gd name="T0" fmla="*/ 2147483647 w 21600"/>
              <a:gd name="T1" fmla="*/ 213671772 h 21600"/>
              <a:gd name="T2" fmla="*/ 2147483647 w 21600"/>
              <a:gd name="T3" fmla="*/ 213671772 h 21600"/>
              <a:gd name="T4" fmla="*/ 2147483647 w 21600"/>
              <a:gd name="T5" fmla="*/ 213671772 h 21600"/>
              <a:gd name="T6" fmla="*/ 2147483647 w 21600"/>
              <a:gd name="T7" fmla="*/ 213671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1547"/>
              <a:t>Single Engine Ground</a:t>
            </a:r>
            <a:endParaRPr lang="en-US" altLang="en-US" sz="2672"/>
          </a:p>
        </p:txBody>
      </p:sp>
      <p:sp>
        <p:nvSpPr>
          <p:cNvPr id="183302" name="AutoShape 5"/>
          <p:cNvSpPr>
            <a:spLocks/>
          </p:cNvSpPr>
          <p:nvPr/>
        </p:nvSpPr>
        <p:spPr bwMode="auto">
          <a:xfrm>
            <a:off x="4985371" y="1026914"/>
            <a:ext cx="2211214" cy="482203"/>
          </a:xfrm>
          <a:custGeom>
            <a:avLst/>
            <a:gdLst>
              <a:gd name="T0" fmla="*/ 2147483647 w 21600"/>
              <a:gd name="T1" fmla="*/ 345664631 h 21600"/>
              <a:gd name="T2" fmla="*/ 2147483647 w 21600"/>
              <a:gd name="T3" fmla="*/ 345664631 h 21600"/>
              <a:gd name="T4" fmla="*/ 2147483647 w 21600"/>
              <a:gd name="T5" fmla="*/ 345664631 h 21600"/>
              <a:gd name="T6" fmla="*/ 2147483647 w 21600"/>
              <a:gd name="T7" fmla="*/ 3456646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n-US" altLang="en-US" sz="2672" dirty="0">
                <a:solidFill>
                  <a:srgbClr val="FFFF00"/>
                </a:solidFill>
              </a:rPr>
              <a:t>Master Switch</a:t>
            </a:r>
          </a:p>
        </p:txBody>
      </p:sp>
      <p:pic>
        <p:nvPicPr>
          <p:cNvPr id="183304" name="Picture 7" descr="pasted-image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598" y="1921000"/>
            <a:ext cx="2309441" cy="230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184" name="AutoShape 8"/>
          <p:cNvSpPr>
            <a:spLocks/>
          </p:cNvSpPr>
          <p:nvPr/>
        </p:nvSpPr>
        <p:spPr bwMode="auto">
          <a:xfrm>
            <a:off x="1740545" y="3346400"/>
            <a:ext cx="5771927" cy="750094"/>
          </a:xfrm>
          <a:custGeom>
            <a:avLst/>
            <a:gdLst>
              <a:gd name="T0" fmla="*/ 2147483647 w 21600"/>
              <a:gd name="T1" fmla="*/ 1301102519 h 21600"/>
              <a:gd name="T2" fmla="*/ 2147483647 w 21600"/>
              <a:gd name="T3" fmla="*/ 1301102519 h 21600"/>
              <a:gd name="T4" fmla="*/ 2147483647 w 21600"/>
              <a:gd name="T5" fmla="*/ 1301102519 h 21600"/>
              <a:gd name="T6" fmla="*/ 2147483647 w 21600"/>
              <a:gd name="T7" fmla="*/ 13011025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>
            <a:lvl1pPr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en-US" sz="2250" dirty="0"/>
              <a:t>Generator and battery switches are on the panel on the upper left.</a:t>
            </a:r>
            <a:endParaRPr lang="en-US" altLang="en-US" sz="2672" dirty="0"/>
          </a:p>
        </p:txBody>
      </p:sp>
      <p:pic>
        <p:nvPicPr>
          <p:cNvPr id="178185" name="Picture 9" descr="pasted-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86" y="4271740"/>
            <a:ext cx="4353223" cy="166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347012" y="2716306"/>
            <a:ext cx="2312894" cy="22363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8396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118</TotalTime>
  <Words>615</Words>
  <Application>Microsoft Office PowerPoint</Application>
  <PresentationFormat>Custom</PresentationFormat>
  <Paragraphs>170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Circuit</vt:lpstr>
      <vt:lpstr>Stinson L-5 (Sentinel)</vt:lpstr>
      <vt:lpstr>Stinson L-5</vt:lpstr>
      <vt:lpstr>Stinson L-5</vt:lpstr>
      <vt:lpstr>Stinson L-5</vt:lpstr>
      <vt:lpstr>Stinson L-5</vt:lpstr>
      <vt:lpstr>Stinson L-5</vt:lpstr>
      <vt:lpstr>Stinson L-5</vt:lpstr>
      <vt:lpstr>Stinson L-5</vt:lpstr>
      <vt:lpstr>Stinson L-5</vt:lpstr>
      <vt:lpstr>Stinson L-5</vt:lpstr>
      <vt:lpstr>Stinson L-5</vt:lpstr>
      <vt:lpstr>Stinson L-5</vt:lpstr>
      <vt:lpstr>Stinson L-5</vt:lpstr>
      <vt:lpstr>Stinson L-5</vt:lpstr>
      <vt:lpstr>Stinson L-5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Struck</dc:creator>
  <cp:lastModifiedBy>Alan Herum</cp:lastModifiedBy>
  <cp:revision>8</cp:revision>
  <dcterms:created xsi:type="dcterms:W3CDTF">2017-03-29T03:04:35Z</dcterms:created>
  <dcterms:modified xsi:type="dcterms:W3CDTF">2018-03-21T21:17:59Z</dcterms:modified>
</cp:coreProperties>
</file>