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1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Lst>
  <p:sldSz cx="12192000" cy="6858000"/>
  <p:notesSz cx="6858000" cy="9144000"/>
  <p:embeddedFontLst>
    <p:embeddedFont>
      <p:font typeface="Calibri" panose="020F0502020204030204" pitchFamily="34" charset="0"/>
      <p:regular r:id="rId120"/>
      <p:bold r:id="rId121"/>
      <p:italic r:id="rId122"/>
      <p:boldItalic r:id="rId123"/>
    </p:embeddedFont>
    <p:embeddedFont>
      <p:font typeface="Roboto" panose="02000000000000000000" pitchFamily="2" charset="0"/>
      <p:regular r:id="rId124"/>
      <p:bold r:id="rId125"/>
      <p:italic r:id="rId126"/>
      <p:boldItalic r:id="rId1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954"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4.fntdata"/><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font" Target="fonts/font5.fntdata"/><Relationship Id="rId12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notesMaster" Target="notesMasters/notesMaster1.xml"/><Relationship Id="rId12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3.fntdata"/><Relationship Id="rId13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fntdata"/><Relationship Id="rId125"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10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0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10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10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10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9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9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9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0" name="Google Shape;74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9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9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2" descr="Celestia-R1---OverlayTitleHD.png"/>
          <p:cNvPicPr preferRelativeResize="0"/>
          <p:nvPr/>
        </p:nvPicPr>
        <p:blipFill rotWithShape="1">
          <a:blip r:embed="rId3">
            <a:alphaModFix/>
          </a:blip>
          <a:srcRect/>
          <a:stretch/>
        </p:blipFill>
        <p:spPr>
          <a:xfrm>
            <a:off x="0" y="0"/>
            <a:ext cx="12188825" cy="6856214"/>
          </a:xfrm>
          <a:prstGeom prst="rect">
            <a:avLst/>
          </a:prstGeom>
          <a:noFill/>
          <a:ln>
            <a:noFill/>
          </a:ln>
        </p:spPr>
      </p:pic>
      <p:sp>
        <p:nvSpPr>
          <p:cNvPr id="17" name="Google Shape;17;p2"/>
          <p:cNvSpPr txBox="1">
            <a:spLocks noGrp="1"/>
          </p:cNvSpPr>
          <p:nvPr>
            <p:ph type="ctrTitle"/>
          </p:nvPr>
        </p:nvSpPr>
        <p:spPr>
          <a:xfrm>
            <a:off x="3962399" y="1964267"/>
            <a:ext cx="7197726" cy="2421464"/>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4800"/>
              <a:buFont typeface="Calibri"/>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3962399" y="4385732"/>
            <a:ext cx="7197726" cy="1405467"/>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SzPts val="1800"/>
              <a:buNone/>
              <a:defRPr sz="1800" cap="none">
                <a:solidFill>
                  <a:schemeClr val="lt1"/>
                </a:solidFill>
              </a:defRPr>
            </a:lvl1pPr>
            <a:lvl2pPr lvl="1" algn="ctr">
              <a:spcBef>
                <a:spcPts val="1000"/>
              </a:spcBef>
              <a:spcAft>
                <a:spcPts val="0"/>
              </a:spcAft>
              <a:buSzPts val="1600"/>
              <a:buNone/>
              <a:defRPr>
                <a:solidFill>
                  <a:schemeClr val="lt1"/>
                </a:solidFill>
              </a:defRPr>
            </a:lvl2pPr>
            <a:lvl3pPr lvl="2" algn="ctr">
              <a:spcBef>
                <a:spcPts val="1000"/>
              </a:spcBef>
              <a:spcAft>
                <a:spcPts val="0"/>
              </a:spcAft>
              <a:buSzPts val="14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1000"/>
              </a:spcAft>
              <a:buSzPts val="1200"/>
              <a:buNone/>
              <a:defRPr>
                <a:solidFill>
                  <a:schemeClr val="lt1"/>
                </a:solidFill>
              </a:defRPr>
            </a:lvl9pPr>
          </a:lstStyle>
          <a:p>
            <a:endParaRPr/>
          </a:p>
        </p:txBody>
      </p:sp>
      <p:sp>
        <p:nvSpPr>
          <p:cNvPr id="19" name="Google Shape;19;p2"/>
          <p:cNvSpPr txBox="1">
            <a:spLocks noGrp="1"/>
          </p:cNvSpPr>
          <p:nvPr>
            <p:ph type="dt" idx="10"/>
          </p:nvPr>
        </p:nvSpPr>
        <p:spPr>
          <a:xfrm>
            <a:off x="8932558"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962399" y="5870575"/>
            <a:ext cx="4893958"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10608958"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0"/>
        <p:cNvGrpSpPr/>
        <p:nvPr/>
      </p:nvGrpSpPr>
      <p:grpSpPr>
        <a:xfrm>
          <a:off x="0" y="0"/>
          <a:ext cx="0" cy="0"/>
          <a:chOff x="0" y="0"/>
          <a:chExt cx="0" cy="0"/>
        </a:xfrm>
      </p:grpSpPr>
      <p:pic>
        <p:nvPicPr>
          <p:cNvPr id="81" name="Google Shape;81;p11"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82" name="Google Shape;82;p11"/>
          <p:cNvSpPr txBox="1">
            <a:spLocks noGrp="1"/>
          </p:cNvSpPr>
          <p:nvPr>
            <p:ph type="title"/>
          </p:nvPr>
        </p:nvSpPr>
        <p:spPr>
          <a:xfrm>
            <a:off x="685800" y="4732865"/>
            <a:ext cx="1013142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alibri"/>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a:spLocks noGrp="1"/>
          </p:cNvSpPr>
          <p:nvPr>
            <p:ph type="pic" idx="2"/>
          </p:nvPr>
        </p:nvSpPr>
        <p:spPr>
          <a:xfrm>
            <a:off x="1371600" y="932112"/>
            <a:ext cx="8759827" cy="3164976"/>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sp>
      <p:sp>
        <p:nvSpPr>
          <p:cNvPr id="84" name="Google Shape;84;p11"/>
          <p:cNvSpPr txBox="1">
            <a:spLocks noGrp="1"/>
          </p:cNvSpPr>
          <p:nvPr>
            <p:ph type="body" idx="1"/>
          </p:nvPr>
        </p:nvSpPr>
        <p:spPr>
          <a:xfrm>
            <a:off x="685800" y="5299603"/>
            <a:ext cx="10131427"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85" name="Google Shape;85;p11"/>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8"/>
        <p:cNvGrpSpPr/>
        <p:nvPr/>
      </p:nvGrpSpPr>
      <p:grpSpPr>
        <a:xfrm>
          <a:off x="0" y="0"/>
          <a:ext cx="0" cy="0"/>
          <a:chOff x="0" y="0"/>
          <a:chExt cx="0" cy="0"/>
        </a:xfrm>
      </p:grpSpPr>
      <p:pic>
        <p:nvPicPr>
          <p:cNvPr id="89" name="Google Shape;89;p12"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90" name="Google Shape;90;p12"/>
          <p:cNvSpPr txBox="1">
            <a:spLocks noGrp="1"/>
          </p:cNvSpPr>
          <p:nvPr>
            <p:ph type="title"/>
          </p:nvPr>
        </p:nvSpPr>
        <p:spPr>
          <a:xfrm>
            <a:off x="685801" y="609601"/>
            <a:ext cx="10131427" cy="3124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alibri"/>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body" idx="1"/>
          </p:nvPr>
        </p:nvSpPr>
        <p:spPr>
          <a:xfrm>
            <a:off x="685800" y="4343400"/>
            <a:ext cx="10131428"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92" name="Google Shape;92;p12"/>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5"/>
        <p:cNvGrpSpPr/>
        <p:nvPr/>
      </p:nvGrpSpPr>
      <p:grpSpPr>
        <a:xfrm>
          <a:off x="0" y="0"/>
          <a:ext cx="0" cy="0"/>
          <a:chOff x="0" y="0"/>
          <a:chExt cx="0" cy="0"/>
        </a:xfrm>
      </p:grpSpPr>
      <p:pic>
        <p:nvPicPr>
          <p:cNvPr id="96" name="Google Shape;96;p13"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97" name="Google Shape;97;p13"/>
          <p:cNvSpPr txBox="1"/>
          <p:nvPr/>
        </p:nvSpPr>
        <p:spPr>
          <a:xfrm>
            <a:off x="10237867"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en-US" sz="8000" b="0" cap="none">
                <a:solidFill>
                  <a:schemeClr val="lt1"/>
                </a:solidFill>
                <a:latin typeface="Calibri"/>
                <a:ea typeface="Calibri"/>
                <a:cs typeface="Calibri"/>
                <a:sym typeface="Calibri"/>
              </a:rPr>
              <a:t>”</a:t>
            </a:r>
            <a:endParaRPr/>
          </a:p>
        </p:txBody>
      </p:sp>
      <p:sp>
        <p:nvSpPr>
          <p:cNvPr id="98" name="Google Shape;98;p13"/>
          <p:cNvSpPr txBox="1"/>
          <p:nvPr/>
        </p:nvSpPr>
        <p:spPr>
          <a:xfrm>
            <a:off x="488275" y="823337"/>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en-US" sz="8000" b="0" cap="none">
                <a:solidFill>
                  <a:schemeClr val="lt1"/>
                </a:solidFill>
                <a:latin typeface="Calibri"/>
                <a:ea typeface="Calibri"/>
                <a:cs typeface="Calibri"/>
                <a:sym typeface="Calibri"/>
              </a:rPr>
              <a:t>“</a:t>
            </a:r>
            <a:endParaRPr/>
          </a:p>
        </p:txBody>
      </p:sp>
      <p:sp>
        <p:nvSpPr>
          <p:cNvPr id="99" name="Google Shape;99;p13"/>
          <p:cNvSpPr txBox="1">
            <a:spLocks noGrp="1"/>
          </p:cNvSpPr>
          <p:nvPr>
            <p:ph type="title"/>
          </p:nvPr>
        </p:nvSpPr>
        <p:spPr>
          <a:xfrm>
            <a:off x="992267" y="609601"/>
            <a:ext cx="95503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alibri"/>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body" idx="1"/>
          </p:nvPr>
        </p:nvSpPr>
        <p:spPr>
          <a:xfrm>
            <a:off x="1097875" y="3352800"/>
            <a:ext cx="9339184"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1800"/>
              <a:buFont typeface="Calibri"/>
              <a:buNone/>
              <a:defRPr/>
            </a:lvl1pPr>
            <a:lvl2pPr marL="914400" lvl="1" indent="-228600" algn="l">
              <a:spcBef>
                <a:spcPts val="1000"/>
              </a:spcBef>
              <a:spcAft>
                <a:spcPts val="0"/>
              </a:spcAft>
              <a:buSzPts val="1600"/>
              <a:buFont typeface="Calibri"/>
              <a:buNone/>
              <a:defRPr/>
            </a:lvl2pPr>
            <a:lvl3pPr marL="1371600" lvl="2" indent="-228600" algn="l">
              <a:spcBef>
                <a:spcPts val="1000"/>
              </a:spcBef>
              <a:spcAft>
                <a:spcPts val="0"/>
              </a:spcAft>
              <a:buSzPts val="1400"/>
              <a:buFont typeface="Calibri"/>
              <a:buNone/>
              <a:defRPr/>
            </a:lvl3pPr>
            <a:lvl4pPr marL="1828800" lvl="3" indent="-228600" algn="l">
              <a:spcBef>
                <a:spcPts val="1000"/>
              </a:spcBef>
              <a:spcAft>
                <a:spcPts val="0"/>
              </a:spcAft>
              <a:buSzPts val="1200"/>
              <a:buFont typeface="Calibri"/>
              <a:buNone/>
              <a:defRPr/>
            </a:lvl4pPr>
            <a:lvl5pPr marL="2286000" lvl="4" indent="-228600" algn="l">
              <a:spcBef>
                <a:spcPts val="1000"/>
              </a:spcBef>
              <a:spcAft>
                <a:spcPts val="0"/>
              </a:spcAft>
              <a:buSzPts val="1200"/>
              <a:buFont typeface="Calibri"/>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01" name="Google Shape;101;p13"/>
          <p:cNvSpPr txBox="1">
            <a:spLocks noGrp="1"/>
          </p:cNvSpPr>
          <p:nvPr>
            <p:ph type="body" idx="2"/>
          </p:nvPr>
        </p:nvSpPr>
        <p:spPr>
          <a:xfrm>
            <a:off x="687465" y="4343400"/>
            <a:ext cx="10152367"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02" name="Google Shape;102;p13"/>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3"/>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3"/>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pic>
        <p:nvPicPr>
          <p:cNvPr id="106" name="Google Shape;106;p14"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07" name="Google Shape;107;p14"/>
          <p:cNvSpPr txBox="1">
            <a:spLocks noGrp="1"/>
          </p:cNvSpPr>
          <p:nvPr>
            <p:ph type="title"/>
          </p:nvPr>
        </p:nvSpPr>
        <p:spPr>
          <a:xfrm>
            <a:off x="685802" y="3308581"/>
            <a:ext cx="10131425"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alibri"/>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4"/>
          <p:cNvSpPr txBox="1">
            <a:spLocks noGrp="1"/>
          </p:cNvSpPr>
          <p:nvPr>
            <p:ph type="body" idx="1"/>
          </p:nvPr>
        </p:nvSpPr>
        <p:spPr>
          <a:xfrm>
            <a:off x="685801" y="4777381"/>
            <a:ext cx="10131426"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09" name="Google Shape;109;p14"/>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4"/>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4"/>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2"/>
        <p:cNvGrpSpPr/>
        <p:nvPr/>
      </p:nvGrpSpPr>
      <p:grpSpPr>
        <a:xfrm>
          <a:off x="0" y="0"/>
          <a:ext cx="0" cy="0"/>
          <a:chOff x="0" y="0"/>
          <a:chExt cx="0" cy="0"/>
        </a:xfrm>
      </p:grpSpPr>
      <p:pic>
        <p:nvPicPr>
          <p:cNvPr id="113" name="Google Shape;113;p15"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14" name="Google Shape;114;p15"/>
          <p:cNvSpPr txBox="1"/>
          <p:nvPr/>
        </p:nvSpPr>
        <p:spPr>
          <a:xfrm>
            <a:off x="10237867" y="274320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en-US" sz="8000" b="0" cap="none">
                <a:solidFill>
                  <a:schemeClr val="lt1"/>
                </a:solidFill>
                <a:latin typeface="Calibri"/>
                <a:ea typeface="Calibri"/>
                <a:cs typeface="Calibri"/>
                <a:sym typeface="Calibri"/>
              </a:rPr>
              <a:t>”</a:t>
            </a:r>
            <a:endParaRPr/>
          </a:p>
        </p:txBody>
      </p:sp>
      <p:sp>
        <p:nvSpPr>
          <p:cNvPr id="115" name="Google Shape;115;p15"/>
          <p:cNvSpPr txBox="1"/>
          <p:nvPr/>
        </p:nvSpPr>
        <p:spPr>
          <a:xfrm>
            <a:off x="488275" y="823337"/>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en-US" sz="8000" b="0" cap="none">
                <a:solidFill>
                  <a:schemeClr val="lt1"/>
                </a:solidFill>
                <a:latin typeface="Calibri"/>
                <a:ea typeface="Calibri"/>
                <a:cs typeface="Calibri"/>
                <a:sym typeface="Calibri"/>
              </a:rPr>
              <a:t>“</a:t>
            </a:r>
            <a:endParaRPr/>
          </a:p>
        </p:txBody>
      </p:sp>
      <p:sp>
        <p:nvSpPr>
          <p:cNvPr id="116" name="Google Shape;116;p15"/>
          <p:cNvSpPr txBox="1">
            <a:spLocks noGrp="1"/>
          </p:cNvSpPr>
          <p:nvPr>
            <p:ph type="title"/>
          </p:nvPr>
        </p:nvSpPr>
        <p:spPr>
          <a:xfrm>
            <a:off x="992267" y="609601"/>
            <a:ext cx="9550399"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alibri"/>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body" idx="1"/>
          </p:nvPr>
        </p:nvSpPr>
        <p:spPr>
          <a:xfrm>
            <a:off x="685800" y="3886200"/>
            <a:ext cx="10135436" cy="889000"/>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400"/>
              <a:buNone/>
              <a:defRPr sz="2400" b="0" cap="none">
                <a:solidFill>
                  <a:schemeClr val="lt1"/>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18" name="Google Shape;118;p15"/>
          <p:cNvSpPr txBox="1">
            <a:spLocks noGrp="1"/>
          </p:cNvSpPr>
          <p:nvPr>
            <p:ph type="body" idx="2"/>
          </p:nvPr>
        </p:nvSpPr>
        <p:spPr>
          <a:xfrm>
            <a:off x="685799" y="4775200"/>
            <a:ext cx="10135436"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19" name="Google Shape;119;p15"/>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5"/>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2"/>
        <p:cNvGrpSpPr/>
        <p:nvPr/>
      </p:nvGrpSpPr>
      <p:grpSpPr>
        <a:xfrm>
          <a:off x="0" y="0"/>
          <a:ext cx="0" cy="0"/>
          <a:chOff x="0" y="0"/>
          <a:chExt cx="0" cy="0"/>
        </a:xfrm>
      </p:grpSpPr>
      <p:pic>
        <p:nvPicPr>
          <p:cNvPr id="123" name="Google Shape;123;p16"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24" name="Google Shape;124;p16"/>
          <p:cNvSpPr txBox="1">
            <a:spLocks noGrp="1"/>
          </p:cNvSpPr>
          <p:nvPr>
            <p:ph type="title"/>
          </p:nvPr>
        </p:nvSpPr>
        <p:spPr>
          <a:xfrm>
            <a:off x="685801" y="609601"/>
            <a:ext cx="10131427"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alibri"/>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body" idx="1"/>
          </p:nvPr>
        </p:nvSpPr>
        <p:spPr>
          <a:xfrm>
            <a:off x="685801" y="3505200"/>
            <a:ext cx="10131428"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800"/>
              <a:buNone/>
              <a:defRPr sz="2800" b="0" cap="none">
                <a:solidFill>
                  <a:schemeClr val="lt1"/>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26" name="Google Shape;126;p16"/>
          <p:cNvSpPr txBox="1">
            <a:spLocks noGrp="1"/>
          </p:cNvSpPr>
          <p:nvPr>
            <p:ph type="body" idx="2"/>
          </p:nvPr>
        </p:nvSpPr>
        <p:spPr>
          <a:xfrm>
            <a:off x="685800" y="4343400"/>
            <a:ext cx="10131428"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27" name="Google Shape;127;p16"/>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6"/>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pic>
        <p:nvPicPr>
          <p:cNvPr id="131" name="Google Shape;131;p17"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32" name="Google Shape;132;p17"/>
          <p:cNvSpPr txBox="1">
            <a:spLocks noGrp="1"/>
          </p:cNvSpPr>
          <p:nvPr>
            <p:ph type="body" idx="1"/>
          </p:nvPr>
        </p:nvSpPr>
        <p:spPr>
          <a:xfrm rot="5400000">
            <a:off x="3926947" y="-1099079"/>
            <a:ext cx="3649133" cy="10131425"/>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33" name="Google Shape;133;p17"/>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7"/>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p1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pic>
        <p:nvPicPr>
          <p:cNvPr id="138" name="Google Shape;138;p18"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39" name="Google Shape;139;p18"/>
          <p:cNvSpPr txBox="1">
            <a:spLocks noGrp="1"/>
          </p:cNvSpPr>
          <p:nvPr>
            <p:ph type="title"/>
          </p:nvPr>
        </p:nvSpPr>
        <p:spPr>
          <a:xfrm rot="5400000">
            <a:off x="7147151" y="2121124"/>
            <a:ext cx="5181601" cy="2158552"/>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8"/>
          <p:cNvSpPr txBox="1">
            <a:spLocks noGrp="1"/>
          </p:cNvSpPr>
          <p:nvPr>
            <p:ph type="body" idx="1"/>
          </p:nvPr>
        </p:nvSpPr>
        <p:spPr>
          <a:xfrm rot="5400000">
            <a:off x="2011058" y="-715658"/>
            <a:ext cx="5181600" cy="7832116"/>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41" name="Google Shape;141;p18"/>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1562100" y="457200"/>
            <a:ext cx="3932237" cy="16002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alibri"/>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9" descr="An empty placeholder to add an image. Click on the placeholder and select the image that you wish to add"/>
          <p:cNvSpPr>
            <a:spLocks noGrp="1"/>
          </p:cNvSpPr>
          <p:nvPr>
            <p:ph type="pic" idx="2"/>
          </p:nvPr>
        </p:nvSpPr>
        <p:spPr>
          <a:xfrm>
            <a:off x="5678904" y="987425"/>
            <a:ext cx="5678424" cy="4873625"/>
          </a:xfrm>
          <a:prstGeom prst="rect">
            <a:avLst/>
          </a:prstGeom>
          <a:noFill/>
          <a:ln>
            <a:noFill/>
          </a:ln>
        </p:spPr>
      </p:sp>
      <p:sp>
        <p:nvSpPr>
          <p:cNvPr id="147" name="Google Shape;147;p19"/>
          <p:cNvSpPr txBox="1">
            <a:spLocks noGrp="1"/>
          </p:cNvSpPr>
          <p:nvPr>
            <p:ph type="body" idx="1"/>
          </p:nvPr>
        </p:nvSpPr>
        <p:spPr>
          <a:xfrm>
            <a:off x="1562100" y="2101850"/>
            <a:ext cx="3932237" cy="37592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1600"/>
              <a:buNone/>
              <a:defRPr sz="1600"/>
            </a:lvl1pPr>
            <a:lvl2pPr marL="914400" lvl="1" indent="-228600" algn="l">
              <a:spcBef>
                <a:spcPts val="1000"/>
              </a:spcBef>
              <a:spcAft>
                <a:spcPts val="0"/>
              </a:spcAft>
              <a:buSzPts val="1400"/>
              <a:buNone/>
              <a:defRPr sz="1400"/>
            </a:lvl2pPr>
            <a:lvl3pPr marL="1371600" lvl="2" indent="-228600" algn="l">
              <a:spcBef>
                <a:spcPts val="1000"/>
              </a:spcBef>
              <a:spcAft>
                <a:spcPts val="0"/>
              </a:spcAft>
              <a:buSzPts val="1200"/>
              <a:buNone/>
              <a:defRPr sz="1200"/>
            </a:lvl3pPr>
            <a:lvl4pPr marL="1828800" lvl="3" indent="-228600" algn="l">
              <a:spcBef>
                <a:spcPts val="1000"/>
              </a:spcBef>
              <a:spcAft>
                <a:spcPts val="0"/>
              </a:spcAft>
              <a:buSzPts val="1000"/>
              <a:buNone/>
              <a:defRPr sz="1000"/>
            </a:lvl4pPr>
            <a:lvl5pPr marL="2286000" lvl="4" indent="-228600" algn="l">
              <a:spcBef>
                <a:spcPts val="1000"/>
              </a:spcBef>
              <a:spcAft>
                <a:spcPts val="0"/>
              </a:spcAft>
              <a:buSzPts val="1000"/>
              <a:buNone/>
              <a:defRPr sz="1000"/>
            </a:lvl5pPr>
            <a:lvl6pPr marL="2743200" lvl="5" indent="-228600" algn="l">
              <a:spcBef>
                <a:spcPts val="1000"/>
              </a:spcBef>
              <a:spcAft>
                <a:spcPts val="0"/>
              </a:spcAft>
              <a:buSzPts val="1000"/>
              <a:buNone/>
              <a:defRPr sz="1000"/>
            </a:lvl6pPr>
            <a:lvl7pPr marL="3200400" lvl="6" indent="-228600" algn="l">
              <a:spcBef>
                <a:spcPts val="1000"/>
              </a:spcBef>
              <a:spcAft>
                <a:spcPts val="0"/>
              </a:spcAft>
              <a:buSzPts val="1000"/>
              <a:buNone/>
              <a:defRPr sz="1000"/>
            </a:lvl7pPr>
            <a:lvl8pPr marL="3657600" lvl="7" indent="-228600" algn="l">
              <a:spcBef>
                <a:spcPts val="1000"/>
              </a:spcBef>
              <a:spcAft>
                <a:spcPts val="0"/>
              </a:spcAft>
              <a:buSzPts val="1000"/>
              <a:buNone/>
              <a:defRPr sz="1000"/>
            </a:lvl8pPr>
            <a:lvl9pPr marL="4114800" lvl="8" indent="-228600" algn="l">
              <a:spcBef>
                <a:spcPts val="1000"/>
              </a:spcBef>
              <a:spcAft>
                <a:spcPts val="1000"/>
              </a:spcAft>
              <a:buSzPts val="1000"/>
              <a:buNone/>
              <a:defRPr sz="1000"/>
            </a:lvl9pPr>
          </a:lstStyle>
          <a:p>
            <a:endParaRPr/>
          </a:p>
        </p:txBody>
      </p:sp>
      <p:sp>
        <p:nvSpPr>
          <p:cNvPr id="148" name="Google Shape;148;p19"/>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9"/>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9"/>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pic>
        <p:nvPicPr>
          <p:cNvPr id="158" name="Google Shape;158;p21"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59" name="Google Shape;159;p2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61" name="Google Shape;161;p21"/>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1"/>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1"/>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3"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24" name="Google Shape;24;p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26" name="Google Shape;26;p3"/>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pic>
        <p:nvPicPr>
          <p:cNvPr id="30" name="Google Shape;30;p4"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31" name="Google Shape;31;p4"/>
          <p:cNvSpPr txBox="1">
            <a:spLocks noGrp="1"/>
          </p:cNvSpPr>
          <p:nvPr>
            <p:ph type="title"/>
          </p:nvPr>
        </p:nvSpPr>
        <p:spPr>
          <a:xfrm>
            <a:off x="685800" y="3308581"/>
            <a:ext cx="10131427"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4000"/>
              <a:buFont typeface="Calibri"/>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685799" y="4777381"/>
            <a:ext cx="1013142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2000"/>
              <a:buNone/>
              <a:defRPr sz="2000" cap="none">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33" name="Google Shape;33;p4"/>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pic>
        <p:nvPicPr>
          <p:cNvPr id="37" name="Google Shape;37;p5"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38" name="Google Shape;38;p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685802" y="2142067"/>
            <a:ext cx="4995334" cy="3649134"/>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40" name="Google Shape;40;p5"/>
          <p:cNvSpPr txBox="1">
            <a:spLocks noGrp="1"/>
          </p:cNvSpPr>
          <p:nvPr>
            <p:ph type="body" idx="2"/>
          </p:nvPr>
        </p:nvSpPr>
        <p:spPr>
          <a:xfrm>
            <a:off x="5821895" y="2142067"/>
            <a:ext cx="4995332"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41" name="Google Shape;41;p5"/>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973670" y="2218267"/>
            <a:ext cx="4709054" cy="5762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800"/>
              <a:buNone/>
              <a:defRPr sz="28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1000"/>
              </a:spcAft>
              <a:buSzPts val="1600"/>
              <a:buNone/>
              <a:defRPr sz="1600" b="1"/>
            </a:lvl9pPr>
          </a:lstStyle>
          <a:p>
            <a:endParaRPr/>
          </a:p>
        </p:txBody>
      </p:sp>
      <p:sp>
        <p:nvSpPr>
          <p:cNvPr id="47" name="Google Shape;47;p6"/>
          <p:cNvSpPr txBox="1">
            <a:spLocks noGrp="1"/>
          </p:cNvSpPr>
          <p:nvPr>
            <p:ph type="body" idx="2"/>
          </p:nvPr>
        </p:nvSpPr>
        <p:spPr>
          <a:xfrm>
            <a:off x="685801" y="2870201"/>
            <a:ext cx="4996923" cy="292099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48" name="Google Shape;48;p6"/>
          <p:cNvSpPr txBox="1">
            <a:spLocks noGrp="1"/>
          </p:cNvSpPr>
          <p:nvPr>
            <p:ph type="body" idx="3"/>
          </p:nvPr>
        </p:nvSpPr>
        <p:spPr>
          <a:xfrm>
            <a:off x="6096003" y="2226734"/>
            <a:ext cx="4722813" cy="5762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800"/>
              <a:buNone/>
              <a:defRPr sz="28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1000"/>
              </a:spcAft>
              <a:buSzPts val="1600"/>
              <a:buNone/>
              <a:defRPr sz="1600" b="1"/>
            </a:lvl9pPr>
          </a:lstStyle>
          <a:p>
            <a:endParaRPr/>
          </a:p>
        </p:txBody>
      </p:sp>
      <p:sp>
        <p:nvSpPr>
          <p:cNvPr id="49" name="Google Shape;49;p6"/>
          <p:cNvSpPr txBox="1">
            <a:spLocks noGrp="1"/>
          </p:cNvSpPr>
          <p:nvPr>
            <p:ph type="body" idx="4"/>
          </p:nvPr>
        </p:nvSpPr>
        <p:spPr>
          <a:xfrm>
            <a:off x="5823483" y="2870201"/>
            <a:ext cx="4995334" cy="292099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50" name="Google Shape;50;p6"/>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pic>
        <p:nvPicPr>
          <p:cNvPr id="54" name="Google Shape;54;p7"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55" name="Google Shape;55;p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pic>
        <p:nvPicPr>
          <p:cNvPr id="60" name="Google Shape;60;p8"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61" name="Google Shape;61;p8"/>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pic>
        <p:nvPicPr>
          <p:cNvPr id="65" name="Google Shape;65;p9"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66" name="Google Shape;66;p9"/>
          <p:cNvSpPr txBox="1">
            <a:spLocks noGrp="1"/>
          </p:cNvSpPr>
          <p:nvPr>
            <p:ph type="title"/>
          </p:nvPr>
        </p:nvSpPr>
        <p:spPr>
          <a:xfrm>
            <a:off x="685800" y="2074333"/>
            <a:ext cx="3680885"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alibri"/>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body" idx="1"/>
          </p:nvPr>
        </p:nvSpPr>
        <p:spPr>
          <a:xfrm>
            <a:off x="4648201" y="609601"/>
            <a:ext cx="6169026" cy="5181600"/>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68" name="Google Shape;68;p9"/>
          <p:cNvSpPr txBox="1">
            <a:spLocks noGrp="1"/>
          </p:cNvSpPr>
          <p:nvPr>
            <p:ph type="body" idx="2"/>
          </p:nvPr>
        </p:nvSpPr>
        <p:spPr>
          <a:xfrm>
            <a:off x="685800" y="3445933"/>
            <a:ext cx="3680885" cy="1828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600"/>
              <a:buNone/>
              <a:defRPr sz="16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69" name="Google Shape;69;p9"/>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pic>
        <p:nvPicPr>
          <p:cNvPr id="73" name="Google Shape;73;p10" descr="Celestia-R1---OverlayContentH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74" name="Google Shape;74;p10"/>
          <p:cNvSpPr txBox="1">
            <a:spLocks noGrp="1"/>
          </p:cNvSpPr>
          <p:nvPr>
            <p:ph type="title"/>
          </p:nvPr>
        </p:nvSpPr>
        <p:spPr>
          <a:xfrm>
            <a:off x="685800" y="1600200"/>
            <a:ext cx="6164653"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alibri"/>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
          <p:cNvSpPr>
            <a:spLocks noGrp="1"/>
          </p:cNvSpPr>
          <p:nvPr>
            <p:ph type="pic" idx="2"/>
          </p:nvPr>
        </p:nvSpPr>
        <p:spPr>
          <a:xfrm>
            <a:off x="7536253" y="914400"/>
            <a:ext cx="3280974" cy="4572000"/>
          </a:xfrm>
          <a:prstGeom prst="roundRect">
            <a:avLst>
              <a:gd name="adj" fmla="val 42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sp>
      <p:sp>
        <p:nvSpPr>
          <p:cNvPr id="76" name="Google Shape;76;p10"/>
          <p:cNvSpPr txBox="1">
            <a:spLocks noGrp="1"/>
          </p:cNvSpPr>
          <p:nvPr>
            <p:ph type="body" idx="1"/>
          </p:nvPr>
        </p:nvSpPr>
        <p:spPr>
          <a:xfrm>
            <a:off x="685800" y="2971800"/>
            <a:ext cx="6164653" cy="1828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77" name="Google Shape;77;p10"/>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marR="0" lvl="0" indent="-342900" algn="l" rtl="0">
              <a:spcBef>
                <a:spcPts val="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30200" algn="l" rtl="0">
              <a:spcBef>
                <a:spcPts val="10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2pPr>
            <a:lvl3pPr marL="1371600" marR="0" lvl="2" indent="-317500" algn="l" rtl="0">
              <a:spcBef>
                <a:spcPts val="10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3pPr>
            <a:lvl4pPr marL="1828800" marR="0" lvl="3"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5pPr>
            <a:lvl6pPr marL="2743200" marR="0" lvl="5"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6pPr>
            <a:lvl7pPr marL="3200400" marR="0" lvl="6"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7pPr>
            <a:lvl8pPr marL="3657600" marR="0" lvl="7"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8pPr>
            <a:lvl9pPr marL="4114800" marR="0" lvl="8" indent="-304800" algn="l" rtl="0">
              <a:spcBef>
                <a:spcPts val="1000"/>
              </a:spcBef>
              <a:spcAft>
                <a:spcPts val="100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0" marR="0" lvl="1" indent="0" algn="r" rtl="0">
              <a:spcBef>
                <a:spcPts val="0"/>
              </a:spcBef>
              <a:buNone/>
              <a:defRPr sz="1000" b="0" i="0" u="none" strike="noStrike" cap="none">
                <a:solidFill>
                  <a:schemeClr val="lt1"/>
                </a:solidFill>
                <a:latin typeface="Calibri"/>
                <a:ea typeface="Calibri"/>
                <a:cs typeface="Calibri"/>
                <a:sym typeface="Calibri"/>
              </a:defRPr>
            </a:lvl2pPr>
            <a:lvl3pPr marL="0" marR="0" lvl="2" indent="0" algn="r" rtl="0">
              <a:spcBef>
                <a:spcPts val="0"/>
              </a:spcBef>
              <a:buNone/>
              <a:defRPr sz="1000" b="0" i="0" u="none" strike="noStrike" cap="none">
                <a:solidFill>
                  <a:schemeClr val="lt1"/>
                </a:solidFill>
                <a:latin typeface="Calibri"/>
                <a:ea typeface="Calibri"/>
                <a:cs typeface="Calibri"/>
                <a:sym typeface="Calibri"/>
              </a:defRPr>
            </a:lvl3pPr>
            <a:lvl4pPr marL="0" marR="0" lvl="3" indent="0" algn="r" rtl="0">
              <a:spcBef>
                <a:spcPts val="0"/>
              </a:spcBef>
              <a:buNone/>
              <a:defRPr sz="1000" b="0" i="0" u="none" strike="noStrike" cap="none">
                <a:solidFill>
                  <a:schemeClr val="lt1"/>
                </a:solidFill>
                <a:latin typeface="Calibri"/>
                <a:ea typeface="Calibri"/>
                <a:cs typeface="Calibri"/>
                <a:sym typeface="Calibri"/>
              </a:defRPr>
            </a:lvl4pPr>
            <a:lvl5pPr marL="0" marR="0" lvl="4" indent="0" algn="r" rtl="0">
              <a:spcBef>
                <a:spcPts val="0"/>
              </a:spcBef>
              <a:buNone/>
              <a:defRPr sz="1000" b="0" i="0" u="none" strike="noStrike" cap="none">
                <a:solidFill>
                  <a:schemeClr val="lt1"/>
                </a:solidFill>
                <a:latin typeface="Calibri"/>
                <a:ea typeface="Calibri"/>
                <a:cs typeface="Calibri"/>
                <a:sym typeface="Calibri"/>
              </a:defRPr>
            </a:lvl5pPr>
            <a:lvl6pPr marL="0" marR="0" lvl="5" indent="0" algn="r" rtl="0">
              <a:spcBef>
                <a:spcPts val="0"/>
              </a:spcBef>
              <a:buNone/>
              <a:defRPr sz="1000" b="0" i="0" u="none" strike="noStrike" cap="none">
                <a:solidFill>
                  <a:schemeClr val="lt1"/>
                </a:solidFill>
                <a:latin typeface="Calibri"/>
                <a:ea typeface="Calibri"/>
                <a:cs typeface="Calibri"/>
                <a:sym typeface="Calibri"/>
              </a:defRPr>
            </a:lvl6pPr>
            <a:lvl7pPr marL="0" marR="0" lvl="6" indent="0" algn="r" rtl="0">
              <a:spcBef>
                <a:spcPts val="0"/>
              </a:spcBef>
              <a:buNone/>
              <a:defRPr sz="1000" b="0" i="0" u="none" strike="noStrike" cap="none">
                <a:solidFill>
                  <a:schemeClr val="lt1"/>
                </a:solidFill>
                <a:latin typeface="Calibri"/>
                <a:ea typeface="Calibri"/>
                <a:cs typeface="Calibri"/>
                <a:sym typeface="Calibri"/>
              </a:defRPr>
            </a:lvl7pPr>
            <a:lvl8pPr marL="0" marR="0" lvl="7" indent="0" algn="r" rtl="0">
              <a:spcBef>
                <a:spcPts val="0"/>
              </a:spcBef>
              <a:buNone/>
              <a:defRPr sz="1000" b="0" i="0" u="none" strike="noStrike" cap="none">
                <a:solidFill>
                  <a:schemeClr val="lt1"/>
                </a:solidFill>
                <a:latin typeface="Calibri"/>
                <a:ea typeface="Calibri"/>
                <a:cs typeface="Calibri"/>
                <a:sym typeface="Calibri"/>
              </a:defRPr>
            </a:lvl8pPr>
            <a:lvl9pPr marL="0" marR="0" lvl="8" indent="0" algn="r" rtl="0">
              <a:spcBef>
                <a:spcPts val="0"/>
              </a:spcBef>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464">
          <p15:clr>
            <a:srgbClr val="F26B43"/>
          </p15:clr>
        </p15:guide>
        <p15:guide id="4" pos="7152">
          <p15:clr>
            <a:srgbClr val="F26B43"/>
          </p15:clr>
        </p15:guide>
        <p15:guide id="5" pos="984">
          <p15:clr>
            <a:srgbClr val="F26B43"/>
          </p15:clr>
        </p15:guide>
        <p15:guide id="6"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3" name="Google Shape;153;p2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lvl1pPr marL="457200" marR="0" lvl="0"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1000"/>
              </a:spcBef>
              <a:spcAft>
                <a:spcPts val="100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54" name="Google Shape;154;p20"/>
          <p:cNvSpPr txBox="1">
            <a:spLocks noGrp="1"/>
          </p:cNvSpPr>
          <p:nvPr>
            <p:ph type="dt" idx="10"/>
          </p:nvPr>
        </p:nvSpPr>
        <p:spPr>
          <a:xfrm>
            <a:off x="8589660" y="5870575"/>
            <a:ext cx="1600200" cy="3778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0"/>
          <p:cNvSpPr txBox="1">
            <a:spLocks noGrp="1"/>
          </p:cNvSpPr>
          <p:nvPr>
            <p:ph type="ftr" idx="11"/>
          </p:nvPr>
        </p:nvSpPr>
        <p:spPr>
          <a:xfrm>
            <a:off x="685800" y="5870575"/>
            <a:ext cx="7827659" cy="3778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0"/>
          <p:cNvSpPr txBox="1">
            <a:spLocks noGrp="1"/>
          </p:cNvSpPr>
          <p:nvPr>
            <p:ph type="sldNum" idx="12"/>
          </p:nvPr>
        </p:nvSpPr>
        <p:spPr>
          <a:xfrm>
            <a:off x="10266060" y="5870575"/>
            <a:ext cx="551167" cy="377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a:solidFill>
                  <a:schemeClr val="dk1"/>
                </a:solidFill>
                <a:latin typeface="Calibri"/>
                <a:ea typeface="Calibri"/>
                <a:cs typeface="Calibri"/>
                <a:sym typeface="Calibri"/>
              </a:defRPr>
            </a:lvl1pPr>
            <a:lvl2pPr marL="0" marR="0" lvl="1" indent="0" algn="r" rtl="0">
              <a:spcBef>
                <a:spcPts val="0"/>
              </a:spcBef>
              <a:buNone/>
              <a:defRPr sz="1000" b="0" i="0" u="none">
                <a:solidFill>
                  <a:schemeClr val="dk1"/>
                </a:solidFill>
                <a:latin typeface="Calibri"/>
                <a:ea typeface="Calibri"/>
                <a:cs typeface="Calibri"/>
                <a:sym typeface="Calibri"/>
              </a:defRPr>
            </a:lvl2pPr>
            <a:lvl3pPr marL="0" marR="0" lvl="2" indent="0" algn="r" rtl="0">
              <a:spcBef>
                <a:spcPts val="0"/>
              </a:spcBef>
              <a:buNone/>
              <a:defRPr sz="1000" b="0" i="0" u="none">
                <a:solidFill>
                  <a:schemeClr val="dk1"/>
                </a:solidFill>
                <a:latin typeface="Calibri"/>
                <a:ea typeface="Calibri"/>
                <a:cs typeface="Calibri"/>
                <a:sym typeface="Calibri"/>
              </a:defRPr>
            </a:lvl3pPr>
            <a:lvl4pPr marL="0" marR="0" lvl="3" indent="0" algn="r" rtl="0">
              <a:spcBef>
                <a:spcPts val="0"/>
              </a:spcBef>
              <a:buNone/>
              <a:defRPr sz="1000" b="0" i="0" u="none">
                <a:solidFill>
                  <a:schemeClr val="dk1"/>
                </a:solidFill>
                <a:latin typeface="Calibri"/>
                <a:ea typeface="Calibri"/>
                <a:cs typeface="Calibri"/>
                <a:sym typeface="Calibri"/>
              </a:defRPr>
            </a:lvl4pPr>
            <a:lvl5pPr marL="0" marR="0" lvl="4" indent="0" algn="r" rtl="0">
              <a:spcBef>
                <a:spcPts val="0"/>
              </a:spcBef>
              <a:buNone/>
              <a:defRPr sz="1000" b="0" i="0" u="none">
                <a:solidFill>
                  <a:schemeClr val="dk1"/>
                </a:solidFill>
                <a:latin typeface="Calibri"/>
                <a:ea typeface="Calibri"/>
                <a:cs typeface="Calibri"/>
                <a:sym typeface="Calibri"/>
              </a:defRPr>
            </a:lvl5pPr>
            <a:lvl6pPr marL="0" marR="0" lvl="5" indent="0" algn="r" rtl="0">
              <a:spcBef>
                <a:spcPts val="0"/>
              </a:spcBef>
              <a:buNone/>
              <a:defRPr sz="1000" b="0" i="0" u="none">
                <a:solidFill>
                  <a:schemeClr val="dk1"/>
                </a:solidFill>
                <a:latin typeface="Calibri"/>
                <a:ea typeface="Calibri"/>
                <a:cs typeface="Calibri"/>
                <a:sym typeface="Calibri"/>
              </a:defRPr>
            </a:lvl6pPr>
            <a:lvl7pPr marL="0" marR="0" lvl="6" indent="0" algn="r" rtl="0">
              <a:spcBef>
                <a:spcPts val="0"/>
              </a:spcBef>
              <a:buNone/>
              <a:defRPr sz="1000" b="0" i="0" u="none">
                <a:solidFill>
                  <a:schemeClr val="dk1"/>
                </a:solidFill>
                <a:latin typeface="Calibri"/>
                <a:ea typeface="Calibri"/>
                <a:cs typeface="Calibri"/>
                <a:sym typeface="Calibri"/>
              </a:defRPr>
            </a:lvl7pPr>
            <a:lvl8pPr marL="0" marR="0" lvl="7" indent="0" algn="r" rtl="0">
              <a:spcBef>
                <a:spcPts val="0"/>
              </a:spcBef>
              <a:buNone/>
              <a:defRPr sz="1000" b="0" i="0" u="none">
                <a:solidFill>
                  <a:schemeClr val="dk1"/>
                </a:solidFill>
                <a:latin typeface="Calibri"/>
                <a:ea typeface="Calibri"/>
                <a:cs typeface="Calibri"/>
                <a:sym typeface="Calibri"/>
              </a:defRPr>
            </a:lvl8pPr>
            <a:lvl9pPr marL="0" marR="0" lvl="8" indent="0" algn="r" rtl="0">
              <a:spcBef>
                <a:spcPts val="0"/>
              </a:spcBef>
              <a:buNone/>
              <a:defRPr sz="10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464">
          <p15:clr>
            <a:srgbClr val="F26B43"/>
          </p15:clr>
        </p15:guide>
        <p15:guide id="4" pos="7152">
          <p15:clr>
            <a:srgbClr val="F26B43"/>
          </p15:clr>
        </p15:guide>
        <p15:guide id="5" pos="984">
          <p15:clr>
            <a:srgbClr val="F26B43"/>
          </p15:clr>
        </p15:guide>
        <p15:guide id="6"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ctrTitle"/>
          </p:nvPr>
        </p:nvSpPr>
        <p:spPr>
          <a:xfrm>
            <a:off x="3962399" y="1964267"/>
            <a:ext cx="3320528" cy="2421464"/>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chemeClr val="lt1"/>
              </a:buClr>
              <a:buSzPts val="4800"/>
              <a:buFont typeface="Calibri"/>
              <a:buNone/>
            </a:pPr>
            <a:endParaRPr/>
          </a:p>
        </p:txBody>
      </p:sp>
      <p:pic>
        <p:nvPicPr>
          <p:cNvPr id="169" name="Google Shape;169;p22"/>
          <p:cNvPicPr preferRelativeResize="0"/>
          <p:nvPr/>
        </p:nvPicPr>
        <p:blipFill rotWithShape="1">
          <a:blip r:embed="rId3">
            <a:alphaModFix/>
          </a:blip>
          <a:srcRect/>
          <a:stretch/>
        </p:blipFill>
        <p:spPr>
          <a:xfrm>
            <a:off x="2779541" y="1041400"/>
            <a:ext cx="6858000" cy="4238625"/>
          </a:xfrm>
          <a:prstGeom prst="rect">
            <a:avLst/>
          </a:prstGeom>
          <a:noFill/>
          <a:ln>
            <a:noFill/>
          </a:ln>
        </p:spPr>
      </p:pic>
      <p:sp>
        <p:nvSpPr>
          <p:cNvPr id="170" name="Google Shape;170;p22"/>
          <p:cNvSpPr txBox="1"/>
          <p:nvPr/>
        </p:nvSpPr>
        <p:spPr>
          <a:xfrm>
            <a:off x="3025694" y="5277991"/>
            <a:ext cx="6140612" cy="1077218"/>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T-41A Ground School </a:t>
            </a:r>
            <a:endParaRPr/>
          </a:p>
          <a:p>
            <a:pPr marL="0" marR="0" lvl="0" indent="0" algn="ctr" rtl="0">
              <a:spcBef>
                <a:spcPts val="0"/>
              </a:spcBef>
              <a:spcAft>
                <a:spcPts val="0"/>
              </a:spcAft>
              <a:buNone/>
            </a:pPr>
            <a:r>
              <a:rPr lang="en-US" sz="3200" b="0" i="0" u="none" strike="noStrike" cap="none">
                <a:solidFill>
                  <a:schemeClr val="lt1"/>
                </a:solidFill>
                <a:latin typeface="Calibri"/>
                <a:ea typeface="Calibri"/>
                <a:cs typeface="Calibri"/>
                <a:sym typeface="Calibri"/>
              </a:rPr>
              <a:t>DFW Wing CAF</a:t>
            </a:r>
            <a:endParaRPr/>
          </a:p>
        </p:txBody>
      </p:sp>
      <p:pic>
        <p:nvPicPr>
          <p:cNvPr id="171" name="Google Shape;171;p22"/>
          <p:cNvPicPr preferRelativeResize="0"/>
          <p:nvPr/>
        </p:nvPicPr>
        <p:blipFill rotWithShape="1">
          <a:blip r:embed="rId4">
            <a:alphaModFix/>
          </a:blip>
          <a:srcRect/>
          <a:stretch/>
        </p:blipFill>
        <p:spPr>
          <a:xfrm>
            <a:off x="4576795" y="-60992"/>
            <a:ext cx="3263492" cy="10158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28" name="Google Shape;228;p3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285750" algn="l" rtl="0">
              <a:spcBef>
                <a:spcPts val="1000"/>
              </a:spcBef>
              <a:spcAft>
                <a:spcPts val="0"/>
              </a:spcAft>
              <a:buSzPts val="3600"/>
              <a:buChar char="•"/>
            </a:pPr>
            <a:r>
              <a:rPr lang="en-US" sz="3600"/>
              <a:t>          What is the max allowable Weight?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2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74" name="Google Shape;774;p12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Flaps up – 57mph</a:t>
            </a:r>
            <a:endParaRPr/>
          </a:p>
          <a:p>
            <a:pPr marL="285750" lvl="0" indent="-285750" algn="ctr" rtl="0">
              <a:spcBef>
                <a:spcPts val="1000"/>
              </a:spcBef>
              <a:spcAft>
                <a:spcPts val="0"/>
              </a:spcAft>
              <a:buSzPts val="2800"/>
              <a:buChar char="•"/>
            </a:pPr>
            <a:r>
              <a:rPr lang="en-US" sz="2800"/>
              <a:t>Flaps 40 - 49</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2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780" name="Google Shape;780;p122" descr="A piece of paper with writing&#10;&#10;Description automatically generated with low confidence"/>
          <p:cNvPicPr preferRelativeResize="0">
            <a:picLocks noGrp="1"/>
          </p:cNvPicPr>
          <p:nvPr>
            <p:ph type="body" idx="1"/>
          </p:nvPr>
        </p:nvPicPr>
        <p:blipFill rotWithShape="1">
          <a:blip r:embed="rId3">
            <a:alphaModFix/>
          </a:blip>
          <a:srcRect/>
          <a:stretch/>
        </p:blipFill>
        <p:spPr>
          <a:xfrm>
            <a:off x="1609725" y="365124"/>
            <a:ext cx="8448675" cy="63365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2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86" name="Google Shape;786;p12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What is Take Off Distance at 59 degrees and SL for </a:t>
            </a:r>
            <a:endParaRPr/>
          </a:p>
          <a:p>
            <a:pPr marL="285750" lvl="0" indent="-285750" algn="l" rtl="0">
              <a:spcBef>
                <a:spcPts val="1000"/>
              </a:spcBef>
              <a:spcAft>
                <a:spcPts val="0"/>
              </a:spcAft>
              <a:buSzPts val="2800"/>
              <a:buChar char="•"/>
            </a:pPr>
            <a:r>
              <a:rPr lang="en-US" sz="2800"/>
              <a:t>2300 pounds – IAS at 50 feet  70 mph – zero wind</a:t>
            </a:r>
            <a:endParaRPr/>
          </a:p>
          <a:p>
            <a:pPr marL="285750" lvl="0" indent="-171450" algn="l" rtl="0">
              <a:spcBef>
                <a:spcPts val="1000"/>
              </a:spcBef>
              <a:spcAft>
                <a:spcPts val="0"/>
              </a:spcAft>
              <a:buSzPts val="1800"/>
              <a:buNone/>
            </a:pPr>
            <a:endParaRPr/>
          </a:p>
          <a:p>
            <a:pPr marL="1200150" lvl="2" indent="-285750" algn="l" rtl="0">
              <a:spcBef>
                <a:spcPts val="1000"/>
              </a:spcBef>
              <a:spcAft>
                <a:spcPts val="0"/>
              </a:spcAft>
              <a:buSzPts val="1600"/>
              <a:buChar char="•"/>
            </a:pPr>
            <a:r>
              <a:rPr lang="en-US" sz="1600"/>
              <a:t>1. Normal</a:t>
            </a:r>
            <a:endParaRPr/>
          </a:p>
          <a:p>
            <a:pPr marL="1200150" lvl="2" indent="-285750" algn="l" rtl="0">
              <a:spcBef>
                <a:spcPts val="1000"/>
              </a:spcBef>
              <a:spcAft>
                <a:spcPts val="0"/>
              </a:spcAft>
              <a:buSzPts val="1600"/>
              <a:buChar char="•"/>
            </a:pPr>
            <a:r>
              <a:rPr lang="en-US" sz="1600"/>
              <a:t>2. With 50-foot obstacle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2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92" name="Google Shape;792;p12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285750" algn="ctr" rtl="0">
              <a:spcBef>
                <a:spcPts val="1000"/>
              </a:spcBef>
              <a:spcAft>
                <a:spcPts val="0"/>
              </a:spcAft>
              <a:buSzPts val="3600"/>
              <a:buChar char="•"/>
            </a:pPr>
            <a:r>
              <a:rPr lang="en-US" sz="3600"/>
              <a:t>Normal ground run – 865 feet</a:t>
            </a:r>
            <a:endParaRPr/>
          </a:p>
          <a:p>
            <a:pPr marL="285750" lvl="0" indent="-57150" algn="ctr" rtl="0">
              <a:spcBef>
                <a:spcPts val="1000"/>
              </a:spcBef>
              <a:spcAft>
                <a:spcPts val="0"/>
              </a:spcAft>
              <a:buSzPts val="3600"/>
              <a:buNone/>
            </a:pPr>
            <a:endParaRPr sz="3600"/>
          </a:p>
          <a:p>
            <a:pPr marL="285750" lvl="0" indent="-285750" algn="ctr" rtl="0">
              <a:spcBef>
                <a:spcPts val="1000"/>
              </a:spcBef>
              <a:spcAft>
                <a:spcPts val="0"/>
              </a:spcAft>
              <a:buSzPts val="3600"/>
              <a:buChar char="•"/>
            </a:pPr>
            <a:r>
              <a:rPr lang="en-US" sz="3600"/>
              <a:t>Obstacle – 1525 feet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2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98" name="Google Shape;798;p12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400"/>
              <a:buChar char="•"/>
            </a:pPr>
            <a:r>
              <a:rPr lang="en-US" sz="2400"/>
              <a:t>What is the rate of climb and fuel used to 5000 feet from SL?</a:t>
            </a:r>
            <a:endParaRPr/>
          </a:p>
          <a:p>
            <a:pPr marL="285750" lvl="0" indent="-133350" algn="ctr" rtl="0">
              <a:spcBef>
                <a:spcPts val="1000"/>
              </a:spcBef>
              <a:spcAft>
                <a:spcPts val="0"/>
              </a:spcAft>
              <a:buSzPts val="2400"/>
              <a:buNone/>
            </a:pPr>
            <a:endParaRPr sz="2400"/>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2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04" name="Google Shape;804;p12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ctr" rtl="0">
              <a:spcBef>
                <a:spcPts val="1000"/>
              </a:spcBef>
              <a:spcAft>
                <a:spcPts val="0"/>
              </a:spcAft>
              <a:buSzPts val="2800"/>
              <a:buChar char="•"/>
            </a:pPr>
            <a:r>
              <a:rPr lang="en-US" sz="2800"/>
              <a:t>645 feet per minute  </a:t>
            </a:r>
            <a:endParaRPr/>
          </a:p>
          <a:p>
            <a:pPr marL="285750" lvl="0" indent="-107950" algn="ctr" rtl="0">
              <a:spcBef>
                <a:spcPts val="1000"/>
              </a:spcBef>
              <a:spcAft>
                <a:spcPts val="0"/>
              </a:spcAft>
              <a:buSzPts val="2800"/>
              <a:buNone/>
            </a:pPr>
            <a:endParaRPr sz="2800"/>
          </a:p>
          <a:p>
            <a:pPr marL="285750" lvl="0" indent="-285750" algn="ctr" rtl="0">
              <a:spcBef>
                <a:spcPts val="1000"/>
              </a:spcBef>
              <a:spcAft>
                <a:spcPts val="0"/>
              </a:spcAft>
              <a:buSzPts val="2800"/>
              <a:buChar char="•"/>
            </a:pPr>
            <a:r>
              <a:rPr lang="en-US" sz="2800"/>
              <a:t>2.6 gallons used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12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810" name="Google Shape;810;p127" descr="Table&#10;&#10;Description automatically generated"/>
          <p:cNvPicPr preferRelativeResize="0">
            <a:picLocks noGrp="1"/>
          </p:cNvPicPr>
          <p:nvPr>
            <p:ph type="body" idx="1"/>
          </p:nvPr>
        </p:nvPicPr>
        <p:blipFill rotWithShape="1">
          <a:blip r:embed="rId3">
            <a:alphaModFix/>
          </a:blip>
          <a:srcRect/>
          <a:stretch/>
        </p:blipFill>
        <p:spPr>
          <a:xfrm>
            <a:off x="3456980" y="0"/>
            <a:ext cx="51435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2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16" name="Google Shape;816;p12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At 5000 feet, what is the GPH for</a:t>
            </a:r>
            <a:endParaRPr/>
          </a:p>
          <a:p>
            <a:pPr marL="285750" lvl="0" indent="-107950" algn="l" rtl="0">
              <a:spcBef>
                <a:spcPts val="1000"/>
              </a:spcBef>
              <a:spcAft>
                <a:spcPts val="0"/>
              </a:spcAft>
              <a:buSzPts val="2800"/>
              <a:buNone/>
            </a:pPr>
            <a:endParaRPr sz="2800"/>
          </a:p>
          <a:p>
            <a:pPr marL="285750" lvl="0" indent="-285750" algn="l" rtl="0">
              <a:spcBef>
                <a:spcPts val="1000"/>
              </a:spcBef>
              <a:spcAft>
                <a:spcPts val="0"/>
              </a:spcAft>
              <a:buSzPts val="2800"/>
              <a:buChar char="•"/>
            </a:pPr>
            <a:r>
              <a:rPr lang="en-US" sz="2800"/>
              <a:t>RPM 2400 – BHP 62 – IAS 118</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2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22" name="Google Shape;822;p12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ctr" rtl="0">
              <a:spcBef>
                <a:spcPts val="1000"/>
              </a:spcBef>
              <a:spcAft>
                <a:spcPts val="0"/>
              </a:spcAft>
              <a:buSzPts val="3200"/>
              <a:buChar char="•"/>
            </a:pPr>
            <a:r>
              <a:rPr lang="en-US" sz="3200"/>
              <a:t>7.1 GPH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3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28" name="Google Shape;828;p13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2800"/>
              <a:buChar char="•"/>
            </a:pPr>
            <a:r>
              <a:rPr lang="en-US" sz="2800"/>
              <a:t>From the previous question, what is the endurance and range&gt;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34" name="Google Shape;234;p3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3886200" lvl="8" indent="-228600" algn="l" rtl="0">
              <a:spcBef>
                <a:spcPts val="1000"/>
              </a:spcBef>
              <a:spcAft>
                <a:spcPts val="0"/>
              </a:spcAft>
              <a:buSzPts val="3600"/>
              <a:buChar char="•"/>
            </a:pPr>
            <a:r>
              <a:rPr lang="en-US" sz="3600"/>
              <a:t>2300 pounds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3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34" name="Google Shape;834;p13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200"/>
              <a:buChar char="•"/>
            </a:pPr>
            <a:r>
              <a:rPr lang="en-US" sz="3200"/>
              <a:t>Endurance  - 5.1 hours</a:t>
            </a:r>
            <a:endParaRPr/>
          </a:p>
          <a:p>
            <a:pPr marL="285750" lvl="0" indent="-82550" algn="l" rtl="0">
              <a:spcBef>
                <a:spcPts val="1000"/>
              </a:spcBef>
              <a:spcAft>
                <a:spcPts val="0"/>
              </a:spcAft>
              <a:buSzPts val="3200"/>
              <a:buNone/>
            </a:pPr>
            <a:endParaRPr sz="3200"/>
          </a:p>
          <a:p>
            <a:pPr marL="285750" lvl="0" indent="-285750" algn="l" rtl="0">
              <a:spcBef>
                <a:spcPts val="1000"/>
              </a:spcBef>
              <a:spcAft>
                <a:spcPts val="0"/>
              </a:spcAft>
              <a:buSzPts val="3200"/>
              <a:buChar char="•"/>
            </a:pPr>
            <a:r>
              <a:rPr lang="en-US" sz="3200"/>
              <a:t>Range 600 miles (no reserve)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3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40" name="Google Shape;840;p13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285750" algn="l" rtl="0">
              <a:spcBef>
                <a:spcPts val="1000"/>
              </a:spcBef>
              <a:spcAft>
                <a:spcPts val="0"/>
              </a:spcAft>
              <a:buSzPts val="3600"/>
              <a:buChar char="•"/>
            </a:pPr>
            <a:r>
              <a:rPr lang="en-US" sz="3600"/>
              <a:t>T41 Transition requirements</a:t>
            </a:r>
            <a:endParaRPr/>
          </a:p>
          <a:p>
            <a:pPr marL="742950" lvl="1" indent="-285750" algn="l" rtl="0">
              <a:spcBef>
                <a:spcPts val="1000"/>
              </a:spcBef>
              <a:spcAft>
                <a:spcPts val="0"/>
              </a:spcAft>
              <a:buSzPts val="2400"/>
              <a:buChar char="•"/>
            </a:pPr>
            <a:r>
              <a:rPr lang="en-US" sz="2400"/>
              <a:t>Private license</a:t>
            </a:r>
            <a:endParaRPr/>
          </a:p>
          <a:p>
            <a:pPr marL="742950" lvl="1" indent="-285750" algn="l" rtl="0">
              <a:spcBef>
                <a:spcPts val="1000"/>
              </a:spcBef>
              <a:spcAft>
                <a:spcPts val="0"/>
              </a:spcAft>
              <a:buSzPts val="2400"/>
              <a:buChar char="•"/>
            </a:pPr>
            <a:r>
              <a:rPr lang="en-US" sz="2400"/>
              <a:t>100 flight hours</a:t>
            </a:r>
            <a:endParaRPr/>
          </a:p>
          <a:p>
            <a:pPr marL="742950" lvl="1" indent="-285750" algn="l" rtl="0">
              <a:spcBef>
                <a:spcPts val="1000"/>
              </a:spcBef>
              <a:spcAft>
                <a:spcPts val="0"/>
              </a:spcAft>
              <a:buSzPts val="2400"/>
              <a:buChar char="•"/>
            </a:pPr>
            <a:r>
              <a:rPr lang="en-US" sz="2400"/>
              <a:t>Sponsorship fee $500</a:t>
            </a:r>
            <a:endParaRPr/>
          </a:p>
          <a:p>
            <a:pPr marL="742950" lvl="1" indent="-285750" algn="l" rtl="0">
              <a:spcBef>
                <a:spcPts val="1000"/>
              </a:spcBef>
              <a:spcAft>
                <a:spcPts val="0"/>
              </a:spcAft>
              <a:buSzPts val="2400"/>
              <a:buChar char="•"/>
            </a:pPr>
            <a:r>
              <a:rPr lang="en-US" sz="2400"/>
              <a:t>Flight evaluation board</a:t>
            </a:r>
            <a:endParaRPr/>
          </a:p>
          <a:p>
            <a:pPr marL="742950" lvl="1" indent="-285750" algn="l" rtl="0">
              <a:spcBef>
                <a:spcPts val="1000"/>
              </a:spcBef>
              <a:spcAft>
                <a:spcPts val="0"/>
              </a:spcAft>
              <a:buSzPts val="2400"/>
              <a:buChar char="•"/>
            </a:pPr>
            <a:r>
              <a:rPr lang="en-US" sz="2400"/>
              <a:t>Transition letter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3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46" name="Google Shape;846;p13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sz="1800">
              <a:latin typeface="Calibri"/>
              <a:ea typeface="Calibri"/>
              <a:cs typeface="Calibri"/>
              <a:sym typeface="Calibri"/>
            </a:endParaRPr>
          </a:p>
          <a:p>
            <a:pPr marL="285750" lvl="0" indent="-171450" algn="l" rtl="0">
              <a:spcBef>
                <a:spcPts val="1000"/>
              </a:spcBef>
              <a:spcAft>
                <a:spcPts val="0"/>
              </a:spcAft>
              <a:buSzPts val="1800"/>
              <a:buNone/>
            </a:pPr>
            <a:endParaRPr sz="1800">
              <a:latin typeface="Calibri"/>
              <a:ea typeface="Calibri"/>
              <a:cs typeface="Calibri"/>
              <a:sym typeface="Calibri"/>
            </a:endParaRPr>
          </a:p>
          <a:p>
            <a:pPr marL="285750" lvl="0" indent="-171450" algn="l" rtl="0">
              <a:spcBef>
                <a:spcPts val="1000"/>
              </a:spcBef>
              <a:spcAft>
                <a:spcPts val="0"/>
              </a:spcAft>
              <a:buSzPts val="1800"/>
              <a:buNone/>
            </a:pPr>
            <a:endParaRPr>
              <a:latin typeface="Calibri"/>
              <a:ea typeface="Calibri"/>
              <a:cs typeface="Calibri"/>
              <a:sym typeface="Calibri"/>
            </a:endParaRPr>
          </a:p>
          <a:p>
            <a:pPr marL="285750" lvl="0" indent="-285750" algn="l" rtl="0">
              <a:spcBef>
                <a:spcPts val="1000"/>
              </a:spcBef>
              <a:spcAft>
                <a:spcPts val="0"/>
              </a:spcAft>
              <a:buSzPts val="2400"/>
              <a:buChar char="•"/>
            </a:pPr>
            <a:r>
              <a:rPr lang="en-US" sz="2400">
                <a:latin typeface="Calibri"/>
                <a:ea typeface="Calibri"/>
                <a:cs typeface="Calibri"/>
                <a:sym typeface="Calibri"/>
              </a:rPr>
              <a:t>How many hours does a pilot need to get a transition letter?</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3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52" name="Google Shape;852;p13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ctr" rtl="0">
              <a:spcBef>
                <a:spcPts val="1000"/>
              </a:spcBef>
              <a:spcAft>
                <a:spcPts val="0"/>
              </a:spcAft>
              <a:buSzPts val="3600"/>
              <a:buChar char="•"/>
            </a:pPr>
            <a:r>
              <a:rPr lang="en-US" sz="3600"/>
              <a:t>100</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3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58" name="Google Shape;858;p13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600"/>
              <a:buChar char="•"/>
            </a:pPr>
            <a:r>
              <a:rPr lang="en-US" sz="3600"/>
              <a:t>What is a Mescalero?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3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864" name="Google Shape;864;p13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b="0" i="0">
                <a:solidFill>
                  <a:srgbClr val="111111"/>
                </a:solidFill>
                <a:latin typeface="Roboto"/>
                <a:ea typeface="Roboto"/>
                <a:cs typeface="Roboto"/>
                <a:sym typeface="Roboto"/>
              </a:rPr>
              <a:t>a member of an Apache people of New Mexico.</a:t>
            </a:r>
            <a:endParaRPr/>
          </a:p>
          <a:p>
            <a:pPr marL="285750" lvl="0" indent="-285750" algn="ctr" rtl="0">
              <a:spcBef>
                <a:spcPts val="1000"/>
              </a:spcBef>
              <a:spcAft>
                <a:spcPts val="0"/>
              </a:spcAft>
              <a:buSzPts val="3200"/>
              <a:buChar char="•"/>
            </a:pPr>
            <a:r>
              <a:rPr lang="en-US" sz="3200"/>
              <a:t>a member of an Apache people of New Mexico.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3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a:t>GROUND SCHOOL FINISHED</a:t>
            </a:r>
            <a:endParaRPr/>
          </a:p>
        </p:txBody>
      </p:sp>
      <p:sp>
        <p:nvSpPr>
          <p:cNvPr id="870" name="Google Shape;870;p137"/>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285750" algn="l" rtl="0">
              <a:spcBef>
                <a:spcPts val="1000"/>
              </a:spcBef>
              <a:spcAft>
                <a:spcPts val="0"/>
              </a:spcAft>
              <a:buSzPts val="2800"/>
              <a:buChar char="•"/>
            </a:pPr>
            <a:r>
              <a:rPr lang="en-US" sz="2800"/>
              <a:t>After completion of this online course, contact the Operations Officer to receive credit for your annual review. Place quiz in pilot folder,</a:t>
            </a:r>
            <a:endParaRPr/>
          </a:p>
          <a:p>
            <a:pPr marL="285750" lvl="0" indent="-107950" algn="l" rtl="0">
              <a:spcBef>
                <a:spcPts val="1000"/>
              </a:spcBef>
              <a:spcAft>
                <a:spcPts val="0"/>
              </a:spcAft>
              <a:buSzPts val="2800"/>
              <a:buNone/>
            </a:pPr>
            <a:endParaRPr sz="2800"/>
          </a:p>
          <a:p>
            <a:pPr marL="285750" lvl="0" indent="-285750" algn="l" rtl="0">
              <a:spcBef>
                <a:spcPts val="1000"/>
              </a:spcBef>
              <a:spcAft>
                <a:spcPts val="0"/>
              </a:spcAft>
              <a:buSzPts val="2800"/>
              <a:buChar char="•"/>
            </a:pPr>
            <a:r>
              <a:rPr lang="en-US" sz="2800"/>
              <a:t>Fly Safe!</a:t>
            </a:r>
            <a:endParaRPr/>
          </a:p>
        </p:txBody>
      </p:sp>
      <p:pic>
        <p:nvPicPr>
          <p:cNvPr id="871" name="Google Shape;871;p137"/>
          <p:cNvPicPr preferRelativeResize="0"/>
          <p:nvPr/>
        </p:nvPicPr>
        <p:blipFill rotWithShape="1">
          <a:blip r:embed="rId3">
            <a:alphaModFix/>
          </a:blip>
          <a:srcRect/>
          <a:stretch/>
        </p:blipFill>
        <p:spPr>
          <a:xfrm>
            <a:off x="4826204" y="4243426"/>
            <a:ext cx="3263492" cy="10158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40" name="Google Shape;240;p3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1543050" lvl="3" indent="-228600" algn="l" rtl="0">
              <a:spcBef>
                <a:spcPts val="1000"/>
              </a:spcBef>
              <a:spcAft>
                <a:spcPts val="0"/>
              </a:spcAft>
              <a:buSzPts val="3600"/>
              <a:buChar char="•"/>
            </a:pPr>
            <a:r>
              <a:rPr lang="en-US" sz="3600"/>
              <a:t>What is the fuel capacity?</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46" name="Google Shape;246;p3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000250" lvl="4" indent="-228600" algn="l" rtl="0">
              <a:spcBef>
                <a:spcPts val="1000"/>
              </a:spcBef>
              <a:spcAft>
                <a:spcPts val="0"/>
              </a:spcAft>
              <a:buSzPts val="3600"/>
              <a:buChar char="•"/>
            </a:pPr>
            <a:r>
              <a:rPr lang="en-US" sz="3600"/>
              <a:t>              39 Gallons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52" name="Google Shape;252;p3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1543050" lvl="3" indent="-228600" algn="l" rtl="0">
              <a:spcBef>
                <a:spcPts val="1000"/>
              </a:spcBef>
              <a:spcAft>
                <a:spcPts val="0"/>
              </a:spcAft>
              <a:buSzPts val="3600"/>
              <a:buChar char="•"/>
            </a:pPr>
            <a:r>
              <a:rPr lang="en-US" sz="3600"/>
              <a:t>What is the oil capacity?</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58" name="Google Shape;258;p36"/>
          <p:cNvSpPr txBox="1">
            <a:spLocks noGrp="1"/>
          </p:cNvSpPr>
          <p:nvPr>
            <p:ph type="body" idx="1"/>
          </p:nvPr>
        </p:nvSpPr>
        <p:spPr>
          <a:xfrm>
            <a:off x="3599982" y="825164"/>
            <a:ext cx="10701579" cy="4351338"/>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600"/>
              <a:buChar char="•"/>
            </a:pPr>
            <a:r>
              <a:rPr lang="en-US" sz="3600"/>
              <a:t>8 qts.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64" name="Google Shape;264;p37"/>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285750" algn="l" rtl="0">
              <a:spcBef>
                <a:spcPts val="1000"/>
              </a:spcBef>
              <a:spcAft>
                <a:spcPts val="0"/>
              </a:spcAft>
              <a:buSzPts val="3200"/>
              <a:buChar char="•"/>
            </a:pPr>
            <a:r>
              <a:rPr lang="en-US" sz="3200"/>
              <a:t>        What is the minimum oil quantity for flight?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70" name="Google Shape;270;p3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200"/>
              <a:buChar char="•"/>
            </a:pPr>
            <a:r>
              <a:rPr lang="en-US" sz="3200"/>
              <a:t>                                                        6 Qts.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76" name="Google Shape;276;p3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200"/>
              <a:buChar char="•"/>
            </a:pPr>
            <a:r>
              <a:rPr lang="en-US" sz="3200"/>
              <a:t>How many quarts of oil for normal flights?</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82" name="Google Shape;282;p4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2800"/>
              <a:buChar char="•"/>
            </a:pPr>
            <a:r>
              <a:rPr lang="en-US" sz="2800"/>
              <a:t>                                                                7 Qts.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Calibri"/>
              <a:buNone/>
            </a:pPr>
            <a:r>
              <a:rPr lang="en-US"/>
              <a:t>T-41A BACKGROUND</a:t>
            </a:r>
            <a:endParaRPr/>
          </a:p>
        </p:txBody>
      </p:sp>
      <p:sp>
        <p:nvSpPr>
          <p:cNvPr id="177" name="Google Shape;177;p2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The Cessna 172 first flew in 1955 and is still produced today.  Total production is about 40,000, the most built aircraft of all time. </a:t>
            </a:r>
            <a:endParaRPr/>
          </a:p>
          <a:p>
            <a:pPr marL="285750" lvl="0" indent="-285750" algn="l" rtl="0">
              <a:spcBef>
                <a:spcPts val="1000"/>
              </a:spcBef>
              <a:spcAft>
                <a:spcPts val="0"/>
              </a:spcAft>
              <a:buSzPts val="2400"/>
              <a:buChar char="•"/>
            </a:pPr>
            <a:r>
              <a:rPr lang="en-US" sz="2400"/>
              <a:t>In the early 60's , the USAF was using an all jet training approach.  However, the wash out rate of unsuitable pilots was too costly.  Bids were requested for an “off the line” civilian aircraft.  Cessna won the contract using a production C-172. Later versions were modified with bigger engines for the Air Force Academy and other services.  These will not be covered here.</a:t>
            </a:r>
            <a:endParaRPr/>
          </a:p>
          <a:p>
            <a:pPr marL="0" lvl="0" indent="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88" name="Google Shape;288;p4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200"/>
              <a:buChar char="•"/>
            </a:pPr>
            <a:r>
              <a:rPr lang="en-US" sz="3200"/>
              <a:t>How many Qts of oil for cross country flight?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94" name="Google Shape;294;p4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200"/>
              <a:buChar char="•"/>
            </a:pPr>
            <a:r>
              <a:rPr lang="en-US" sz="3200"/>
              <a:t>                                           8 Qts.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00" name="Google Shape;300;p4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600"/>
              <a:buChar char="•"/>
            </a:pPr>
            <a:r>
              <a:rPr lang="en-US" sz="3600"/>
              <a:t>                              Are Spins Authorized?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06" name="Google Shape;306;p4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342900" algn="l" rtl="0">
              <a:spcBef>
                <a:spcPts val="1000"/>
              </a:spcBef>
              <a:spcAft>
                <a:spcPts val="0"/>
              </a:spcAft>
              <a:buSzPts val="5400"/>
              <a:buChar char="•"/>
            </a:pPr>
            <a:r>
              <a:rPr lang="en-US" sz="5400"/>
              <a:t>                      No!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12" name="Google Shape;312;p4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200"/>
              <a:buChar char="•"/>
            </a:pPr>
            <a:r>
              <a:rPr lang="en-US" sz="3200"/>
              <a:t>                       Are Aerobatics authorized?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18" name="Google Shape;318;p4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4000"/>
              <a:buChar char="•"/>
            </a:pPr>
            <a:r>
              <a:rPr lang="en-US" sz="4000"/>
              <a:t>                                     No!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Calibri"/>
              <a:buNone/>
            </a:pPr>
            <a:r>
              <a:rPr lang="en-US"/>
              <a:t>OPERATION</a:t>
            </a:r>
            <a:endParaRPr/>
          </a:p>
        </p:txBody>
      </p:sp>
      <p:sp>
        <p:nvSpPr>
          <p:cNvPr id="324" name="Google Shape;324;p47"/>
          <p:cNvSpPr txBox="1">
            <a:spLocks noGrp="1"/>
          </p:cNvSpPr>
          <p:nvPr>
            <p:ph type="body" idx="1"/>
          </p:nvPr>
        </p:nvSpPr>
        <p:spPr>
          <a:xfrm>
            <a:off x="1562100" y="1825625"/>
            <a:ext cx="10057814" cy="4351338"/>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Approach speeds between 60 and 80 are best.  Don't go below about 70 unless flaps are full.</a:t>
            </a:r>
            <a:endParaRPr/>
          </a:p>
          <a:p>
            <a:pPr marL="285750" lvl="0" indent="-285750" algn="l" rtl="0">
              <a:spcBef>
                <a:spcPts val="1000"/>
              </a:spcBef>
              <a:spcAft>
                <a:spcPts val="0"/>
              </a:spcAft>
              <a:buSzPts val="2400"/>
              <a:buChar char="•"/>
            </a:pPr>
            <a:r>
              <a:rPr lang="en-US" sz="2400"/>
              <a:t>Above 80 just burns runway and YOUR tires.</a:t>
            </a:r>
            <a:endParaRPr/>
          </a:p>
          <a:p>
            <a:pPr marL="285750" lvl="0" indent="-285750" algn="l" rtl="0">
              <a:spcBef>
                <a:spcPts val="1000"/>
              </a:spcBef>
              <a:spcAft>
                <a:spcPts val="0"/>
              </a:spcAft>
              <a:buSzPts val="1800"/>
              <a:buChar char="•"/>
            </a:pPr>
            <a:r>
              <a:rPr lang="en-US"/>
              <a:t> </a:t>
            </a:r>
            <a:endParaRPr/>
          </a:p>
          <a:p>
            <a:pPr marL="285750" lvl="0" indent="-171450" algn="l" rtl="0">
              <a:spcBef>
                <a:spcPts val="1000"/>
              </a:spcBef>
              <a:spcAft>
                <a:spcPts val="0"/>
              </a:spcAft>
              <a:buSzPts val="1800"/>
              <a:buNone/>
            </a:pPr>
            <a:endParaRPr/>
          </a:p>
        </p:txBody>
      </p:sp>
      <p:pic>
        <p:nvPicPr>
          <p:cNvPr id="325" name="Google Shape;325;p47"/>
          <p:cNvPicPr preferRelativeResize="0"/>
          <p:nvPr/>
        </p:nvPicPr>
        <p:blipFill rotWithShape="1">
          <a:blip r:embed="rId3">
            <a:alphaModFix/>
          </a:blip>
          <a:srcRect b="27645"/>
          <a:stretch/>
        </p:blipFill>
        <p:spPr>
          <a:xfrm>
            <a:off x="8457418" y="4302247"/>
            <a:ext cx="3447609" cy="17824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31" name="Google Shape;331;p4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600"/>
              <a:buChar char="•"/>
            </a:pPr>
            <a:r>
              <a:rPr lang="en-US" sz="3600"/>
              <a:t>What is the best approach speed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37" name="Google Shape;337;p4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285750" algn="l" rtl="0">
              <a:spcBef>
                <a:spcPts val="1000"/>
              </a:spcBef>
              <a:spcAft>
                <a:spcPts val="0"/>
              </a:spcAft>
              <a:buSzPts val="3200"/>
              <a:buChar char="•"/>
            </a:pPr>
            <a:r>
              <a:rPr lang="en-US" sz="3200"/>
              <a:t>        Approach speeds between 60 and 80</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Calibri"/>
              <a:buNone/>
            </a:pPr>
            <a:r>
              <a:rPr lang="en-US"/>
              <a:t>OPERATION</a:t>
            </a:r>
            <a:endParaRPr/>
          </a:p>
        </p:txBody>
      </p:sp>
      <p:sp>
        <p:nvSpPr>
          <p:cNvPr id="343" name="Google Shape;343;p50"/>
          <p:cNvSpPr txBox="1">
            <a:spLocks noGrp="1"/>
          </p:cNvSpPr>
          <p:nvPr>
            <p:ph type="body" idx="1"/>
          </p:nvPr>
        </p:nvSpPr>
        <p:spPr>
          <a:xfrm>
            <a:off x="1562100" y="1825625"/>
            <a:ext cx="10057814" cy="4351338"/>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Flaps at 0 is best for all but short field take offs.  Lift the nose wheel at 60 MPH and let it fly off. </a:t>
            </a:r>
            <a:endParaRPr/>
          </a:p>
          <a:p>
            <a:pPr marL="457200" lvl="1" indent="0" algn="l" rtl="0">
              <a:spcBef>
                <a:spcPts val="1000"/>
              </a:spcBef>
              <a:spcAft>
                <a:spcPts val="0"/>
              </a:spcAft>
              <a:buSzPts val="2400"/>
              <a:buNone/>
            </a:pPr>
            <a:r>
              <a:rPr lang="en-US" sz="2400"/>
              <a:t>	85 MPH is best rate - Vy</a:t>
            </a:r>
            <a:endParaRPr sz="2400"/>
          </a:p>
          <a:p>
            <a:pPr marL="914400" lvl="2" indent="0" algn="l" rtl="0">
              <a:spcBef>
                <a:spcPts val="1000"/>
              </a:spcBef>
              <a:spcAft>
                <a:spcPts val="0"/>
              </a:spcAft>
              <a:buSzPts val="2400"/>
              <a:buNone/>
            </a:pPr>
            <a:r>
              <a:rPr lang="en-US" sz="2400"/>
              <a:t>65 is best angle - Vx</a:t>
            </a:r>
            <a:endParaRPr sz="2400"/>
          </a:p>
          <a:p>
            <a:pPr marL="285750" lvl="0" indent="-285750" algn="l" rtl="0">
              <a:spcBef>
                <a:spcPts val="1000"/>
              </a:spcBef>
              <a:spcAft>
                <a:spcPts val="0"/>
              </a:spcAft>
              <a:buSzPts val="2400"/>
              <a:buChar char="•"/>
            </a:pPr>
            <a:r>
              <a:rPr lang="en-US" sz="2400"/>
              <a:t> </a:t>
            </a:r>
            <a:endParaRPr/>
          </a:p>
          <a:p>
            <a:pPr marL="285750" lvl="0" indent="-171450" algn="l" rtl="0">
              <a:spcBef>
                <a:spcPts val="1000"/>
              </a:spcBef>
              <a:spcAft>
                <a:spcPts val="0"/>
              </a:spcAft>
              <a:buSzPts val="1800"/>
              <a:buNone/>
            </a:pPr>
            <a:endParaRPr/>
          </a:p>
        </p:txBody>
      </p:sp>
      <p:pic>
        <p:nvPicPr>
          <p:cNvPr id="344" name="Google Shape;344;p50"/>
          <p:cNvPicPr preferRelativeResize="0"/>
          <p:nvPr/>
        </p:nvPicPr>
        <p:blipFill rotWithShape="1">
          <a:blip r:embed="rId3">
            <a:alphaModFix/>
          </a:blip>
          <a:srcRect b="27645"/>
          <a:stretch/>
        </p:blipFill>
        <p:spPr>
          <a:xfrm>
            <a:off x="8457418" y="4302247"/>
            <a:ext cx="3447609" cy="17824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4400"/>
              <a:buNone/>
            </a:pPr>
            <a:r>
              <a:rPr lang="en-US" sz="4400"/>
              <a:t>Our DFW wing T-41A “Mescalero” started life as a 1965 172F.  It did not see military action and is actually a T 41 clone. (Just between us)  It is the CAF’s first, and so far, only T-41A.</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50" name="Google Shape;350;p5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1543050" lvl="3" indent="-228600" algn="l" rtl="0">
              <a:spcBef>
                <a:spcPts val="1000"/>
              </a:spcBef>
              <a:spcAft>
                <a:spcPts val="0"/>
              </a:spcAft>
              <a:buSzPts val="3600"/>
              <a:buChar char="•"/>
            </a:pPr>
            <a:r>
              <a:rPr lang="en-US" sz="3600"/>
              <a:t>What is Vx speed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56" name="Google Shape;356;p5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1200150" lvl="2" indent="-285750" algn="l" rtl="0">
              <a:spcBef>
                <a:spcPts val="1000"/>
              </a:spcBef>
              <a:spcAft>
                <a:spcPts val="0"/>
              </a:spcAft>
              <a:buSzPts val="3600"/>
              <a:buChar char="•"/>
            </a:pPr>
            <a:r>
              <a:rPr lang="en-US" sz="3600"/>
              <a:t>65 is best angle - Vx</a:t>
            </a:r>
            <a:endParaRPr/>
          </a:p>
          <a:p>
            <a:pPr marL="1200150" lvl="2" indent="-196850" algn="l" rtl="0">
              <a:spcBef>
                <a:spcPts val="1000"/>
              </a:spcBef>
              <a:spcAft>
                <a:spcPts val="0"/>
              </a:spcAft>
              <a:buSzPts val="14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62" name="Google Shape;362;p5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514600" lvl="5" indent="-228600" algn="l" rtl="0">
              <a:spcBef>
                <a:spcPts val="1000"/>
              </a:spcBef>
              <a:spcAft>
                <a:spcPts val="0"/>
              </a:spcAft>
              <a:buSzPts val="3600"/>
              <a:buChar char="•"/>
            </a:pPr>
            <a:r>
              <a:rPr lang="en-US" sz="3600"/>
              <a:t>What is the Vy speed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68" name="Google Shape;368;p5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1200150" lvl="2" indent="-285750" algn="l" rtl="0">
              <a:spcBef>
                <a:spcPts val="1000"/>
              </a:spcBef>
              <a:spcAft>
                <a:spcPts val="0"/>
              </a:spcAft>
              <a:buSzPts val="3600"/>
              <a:buChar char="•"/>
            </a:pPr>
            <a:r>
              <a:rPr lang="en-US" sz="3600"/>
              <a:t>85 MPH is best rate - Vy</a:t>
            </a:r>
            <a:endParaRPr sz="3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a:off x="763793" y="239088"/>
            <a:ext cx="10053433" cy="124546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Calibri"/>
              <a:buNone/>
            </a:pPr>
            <a:r>
              <a:rPr lang="en-US"/>
              <a:t>EMERGENCY PROCEDURES</a:t>
            </a:r>
            <a:endParaRPr/>
          </a:p>
        </p:txBody>
      </p:sp>
      <p:sp>
        <p:nvSpPr>
          <p:cNvPr id="374" name="Google Shape;374;p55"/>
          <p:cNvSpPr txBox="1">
            <a:spLocks noGrp="1"/>
          </p:cNvSpPr>
          <p:nvPr>
            <p:ph type="body" idx="1"/>
          </p:nvPr>
        </p:nvSpPr>
        <p:spPr>
          <a:xfrm>
            <a:off x="1562099" y="1825624"/>
            <a:ext cx="9930817" cy="4793289"/>
          </a:xfrm>
          <a:prstGeom prst="rect">
            <a:avLst/>
          </a:prstGeom>
          <a:noFill/>
          <a:ln>
            <a:noFill/>
          </a:ln>
        </p:spPr>
        <p:txBody>
          <a:bodyPr spcFirstLastPara="1" wrap="square" lIns="91425" tIns="45700" rIns="91425" bIns="45700" anchor="ctr" anchorCtr="0">
            <a:normAutofit fontScale="92500" lnSpcReduction="10000"/>
          </a:bodyPr>
          <a:lstStyle/>
          <a:p>
            <a:pPr marL="285750" lvl="0" indent="-285750" algn="l" rtl="0">
              <a:spcBef>
                <a:spcPts val="0"/>
              </a:spcBef>
              <a:spcAft>
                <a:spcPts val="0"/>
              </a:spcAft>
              <a:buSzPct val="100000"/>
              <a:buChar char="•"/>
            </a:pPr>
            <a:r>
              <a:rPr lang="en-US" sz="2400"/>
              <a:t>The 1965 POH does not have emergency procedures!!  Some common sense items in case of engine failure would be;</a:t>
            </a:r>
            <a:endParaRPr/>
          </a:p>
          <a:p>
            <a:pPr marL="285750" lvl="0" indent="-285750" algn="l" rtl="0">
              <a:spcBef>
                <a:spcPts val="1000"/>
              </a:spcBef>
              <a:spcAft>
                <a:spcPts val="0"/>
              </a:spcAft>
              <a:buSzPct val="100000"/>
              <a:buChar char="•"/>
            </a:pPr>
            <a:r>
              <a:rPr lang="en-US" sz="2400"/>
              <a:t>Carb heat to full on</a:t>
            </a:r>
            <a:endParaRPr/>
          </a:p>
          <a:p>
            <a:pPr marL="285750" lvl="0" indent="-285750" algn="l" rtl="0">
              <a:spcBef>
                <a:spcPts val="1000"/>
              </a:spcBef>
              <a:spcAft>
                <a:spcPts val="0"/>
              </a:spcAft>
              <a:buSzPct val="100000"/>
              <a:buChar char="•"/>
            </a:pPr>
            <a:r>
              <a:rPr lang="en-US" sz="2400"/>
              <a:t>Mixture full rich</a:t>
            </a:r>
            <a:endParaRPr/>
          </a:p>
          <a:p>
            <a:pPr marL="285750" lvl="0" indent="-285750" algn="l" rtl="0">
              <a:spcBef>
                <a:spcPts val="1000"/>
              </a:spcBef>
              <a:spcAft>
                <a:spcPts val="0"/>
              </a:spcAft>
              <a:buSzPct val="100000"/>
              <a:buChar char="•"/>
            </a:pPr>
            <a:r>
              <a:rPr lang="en-US" sz="2400"/>
              <a:t>Slow to 80 MPH for best glide.</a:t>
            </a:r>
            <a:endParaRPr/>
          </a:p>
          <a:p>
            <a:pPr marL="285750" lvl="0" indent="-285750" algn="l" rtl="0">
              <a:spcBef>
                <a:spcPts val="1000"/>
              </a:spcBef>
              <a:spcAft>
                <a:spcPts val="0"/>
              </a:spcAft>
              <a:buSzPct val="100000"/>
              <a:buChar char="•"/>
            </a:pPr>
            <a:r>
              <a:rPr lang="en-US" sz="2400"/>
              <a:t>Switch tanks.  If on both, switch to the fullest tank for 60 seconds and then to the other tank. This is for vapor accumulation reasons.</a:t>
            </a:r>
            <a:endParaRPr/>
          </a:p>
          <a:p>
            <a:pPr marL="285750" lvl="0" indent="-285750" algn="l" rtl="0">
              <a:spcBef>
                <a:spcPts val="1000"/>
              </a:spcBef>
              <a:spcAft>
                <a:spcPts val="0"/>
              </a:spcAft>
              <a:buSzPct val="100000"/>
              <a:buChar char="•"/>
            </a:pPr>
            <a:r>
              <a:rPr lang="en-US" sz="2400"/>
              <a:t>Aviate / navigate / communicate.  Don't panic. Glider pilots do this for every landing. </a:t>
            </a:r>
            <a:endParaRPr/>
          </a:p>
          <a:p>
            <a:pPr marL="285750" lvl="0" indent="-285750" algn="l" rtl="0">
              <a:spcBef>
                <a:spcPts val="1000"/>
              </a:spcBef>
              <a:spcAft>
                <a:spcPts val="0"/>
              </a:spcAft>
              <a:buSzPct val="100000"/>
              <a:buChar char="•"/>
            </a:pPr>
            <a:r>
              <a:rPr lang="en-US" sz="2400"/>
              <a:t> Many people try to stretch the glide and stall.  If you don't like the spot you are going to hit, maintain airspeed, keep the wings level, avoid obstacles and dissipate energy.</a:t>
            </a:r>
            <a:endParaRPr/>
          </a:p>
          <a:p>
            <a:pPr marL="285750" lvl="0" indent="-180022" algn="l" rtl="0">
              <a:spcBef>
                <a:spcPts val="1000"/>
              </a:spcBef>
              <a:spcAft>
                <a:spcPts val="0"/>
              </a:spcAft>
              <a:buSzPct val="10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80" name="Google Shape;380;p5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What emergency procedures are listed in the </a:t>
            </a:r>
            <a:br>
              <a:rPr lang="en-US" sz="2800"/>
            </a:br>
            <a:r>
              <a:rPr lang="en-US" sz="2800"/>
              <a:t>POH for the 1965 C172</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86" name="Google Shape;386;p57"/>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514600" lvl="5" indent="-228600" algn="l" rtl="0">
              <a:spcBef>
                <a:spcPts val="1000"/>
              </a:spcBef>
              <a:spcAft>
                <a:spcPts val="0"/>
              </a:spcAft>
              <a:buSzPts val="3600"/>
              <a:buChar char="•"/>
            </a:pPr>
            <a:r>
              <a:rPr lang="en-US" sz="3600"/>
              <a:t>NONE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92" name="Google Shape;392;p5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3200"/>
              <a:buChar char="•"/>
            </a:pPr>
            <a:r>
              <a:rPr lang="en-US" sz="3200"/>
              <a:t>                   What is the best glide speed?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398" name="Google Shape;398;p5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1800"/>
              <a:buChar char="•"/>
            </a:pPr>
            <a:r>
              <a:rPr lang="en-US"/>
              <a:t>                                            </a:t>
            </a:r>
            <a:r>
              <a:rPr lang="en-US" sz="3200"/>
              <a:t>80 MPH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0"/>
          <p:cNvSpPr txBox="1">
            <a:spLocks noGrp="1"/>
          </p:cNvSpPr>
          <p:nvPr>
            <p:ph type="title"/>
          </p:nvPr>
        </p:nvSpPr>
        <p:spPr>
          <a:xfrm>
            <a:off x="664286" y="179294"/>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a:t>ENGINE INSTRUMENTS</a:t>
            </a:r>
            <a:endParaRPr/>
          </a:p>
        </p:txBody>
      </p:sp>
      <p:pic>
        <p:nvPicPr>
          <p:cNvPr id="404" name="Google Shape;404;p60"/>
          <p:cNvPicPr preferRelativeResize="0">
            <a:picLocks noGrp="1"/>
          </p:cNvPicPr>
          <p:nvPr>
            <p:ph type="body" idx="1"/>
          </p:nvPr>
        </p:nvPicPr>
        <p:blipFill rotWithShape="1">
          <a:blip r:embed="rId3">
            <a:alphaModFix/>
          </a:blip>
          <a:srcRect/>
          <a:stretch/>
        </p:blipFill>
        <p:spPr>
          <a:xfrm>
            <a:off x="2841674" y="1289087"/>
            <a:ext cx="6517168" cy="4887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188" name="Google Shape;188;p2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p:txBody>
      </p:sp>
      <p:sp>
        <p:nvSpPr>
          <p:cNvPr id="189" name="Google Shape;189;p25"/>
          <p:cNvSpPr txBox="1"/>
          <p:nvPr/>
        </p:nvSpPr>
        <p:spPr>
          <a:xfrm>
            <a:off x="3047354" y="3105835"/>
            <a:ext cx="6094708" cy="1200329"/>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lt1"/>
                </a:solidFill>
                <a:latin typeface="Calibri"/>
                <a:ea typeface="Calibri"/>
                <a:cs typeface="Calibri"/>
                <a:sym typeface="Calibri"/>
              </a:rPr>
              <a:t>What is the difference between a 172F and the first T 41s ?</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		________________   ( one word)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1"/>
          <p:cNvSpPr txBox="1">
            <a:spLocks noGrp="1"/>
          </p:cNvSpPr>
          <p:nvPr>
            <p:ph type="title"/>
          </p:nvPr>
        </p:nvSpPr>
        <p:spPr>
          <a:xfrm>
            <a:off x="685801" y="609601"/>
            <a:ext cx="10131425" cy="111162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a:t>ADDITIONAL INFO </a:t>
            </a:r>
            <a:endParaRPr/>
          </a:p>
        </p:txBody>
      </p:sp>
      <p:sp>
        <p:nvSpPr>
          <p:cNvPr id="410" name="Google Shape;410;p61"/>
          <p:cNvSpPr txBox="1">
            <a:spLocks noGrp="1"/>
          </p:cNvSpPr>
          <p:nvPr>
            <p:ph type="body" idx="1"/>
          </p:nvPr>
        </p:nvSpPr>
        <p:spPr>
          <a:xfrm>
            <a:off x="685801" y="1613647"/>
            <a:ext cx="10131425" cy="417755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sz="2000"/>
              <a:t>Fuel sump drain is below the fuel filter.  Drain control in cockpit is disconnected.</a:t>
            </a:r>
            <a:endParaRPr/>
          </a:p>
          <a:p>
            <a:pPr marL="285750" lvl="0" indent="-285750" algn="l" rtl="0">
              <a:spcBef>
                <a:spcPts val="1000"/>
              </a:spcBef>
              <a:spcAft>
                <a:spcPts val="0"/>
              </a:spcAft>
              <a:buSzPts val="2000"/>
              <a:buChar char="•"/>
            </a:pPr>
            <a:r>
              <a:rPr lang="en-US" sz="2000"/>
              <a:t>Flaps in 1965 were allowed to 40 degrees.  Newer 172s are limited to 30.</a:t>
            </a:r>
            <a:endParaRPr/>
          </a:p>
          <a:p>
            <a:pPr marL="285750" lvl="0" indent="-285750" algn="l" rtl="0">
              <a:spcBef>
                <a:spcPts val="1000"/>
              </a:spcBef>
              <a:spcAft>
                <a:spcPts val="0"/>
              </a:spcAft>
              <a:buSzPts val="2000"/>
              <a:buChar char="•"/>
            </a:pPr>
            <a:r>
              <a:rPr lang="en-US" sz="2000"/>
              <a:t>Do not use full flaps in cross winds.  Do not slip with flaps over about 20 degrees.</a:t>
            </a:r>
            <a:endParaRPr/>
          </a:p>
          <a:p>
            <a:pPr marL="285750" lvl="0" indent="-285750" algn="l" rtl="0">
              <a:spcBef>
                <a:spcPts val="1000"/>
              </a:spcBef>
              <a:spcAft>
                <a:spcPts val="0"/>
              </a:spcAft>
              <a:buSzPts val="2000"/>
              <a:buChar char="•"/>
            </a:pPr>
            <a:r>
              <a:rPr lang="en-US" sz="2000"/>
              <a:t>N41AF does not have flap limit switches up or down.  You must hold the flap handle until desired position is reached.  When the flaps are full up a loud squeal will sound.  (You may not hear this with headsets on. )This means let go of the switch.  Do not trust the flap position indicator.</a:t>
            </a:r>
            <a:endParaRPr/>
          </a:p>
          <a:p>
            <a:pPr marL="285750" lvl="0" indent="-285750" algn="l" rtl="0">
              <a:spcBef>
                <a:spcPts val="1000"/>
              </a:spcBef>
              <a:spcAft>
                <a:spcPts val="0"/>
              </a:spcAft>
              <a:buSzPts val="2000"/>
              <a:buChar char="•"/>
            </a:pPr>
            <a:r>
              <a:rPr lang="en-US" sz="2000"/>
              <a:t> A good cruise RPM range is about 2200 to 2400 at normal altitudes.  Trying to go fast just makes more noise and burns more of your gas.</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16" name="Google Shape;416;p6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                           What is the Max flap setting?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22" name="Google Shape;422;p6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                                                       40 degrees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4"/>
          <p:cNvSpPr txBox="1">
            <a:spLocks noGrp="1"/>
          </p:cNvSpPr>
          <p:nvPr>
            <p:ph type="title"/>
          </p:nvPr>
        </p:nvSpPr>
        <p:spPr>
          <a:xfrm>
            <a:off x="2324100" y="365125"/>
            <a:ext cx="4123186" cy="1325563"/>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Calibri"/>
              <a:buNone/>
            </a:pPr>
            <a:r>
              <a:rPr lang="en-US" sz="2800"/>
              <a:t>FUEL SUMP IN WHEEL WELL</a:t>
            </a:r>
            <a:r>
              <a:rPr lang="en-US"/>
              <a:t>		</a:t>
            </a:r>
            <a:endParaRPr/>
          </a:p>
        </p:txBody>
      </p:sp>
      <p:pic>
        <p:nvPicPr>
          <p:cNvPr id="428" name="Google Shape;428;p64"/>
          <p:cNvPicPr preferRelativeResize="0">
            <a:picLocks noGrp="1"/>
          </p:cNvPicPr>
          <p:nvPr>
            <p:ph type="body" idx="1"/>
          </p:nvPr>
        </p:nvPicPr>
        <p:blipFill rotWithShape="1">
          <a:blip r:embed="rId3">
            <a:alphaModFix/>
          </a:blip>
          <a:srcRect/>
          <a:stretch/>
        </p:blipFill>
        <p:spPr>
          <a:xfrm>
            <a:off x="1214203" y="1825532"/>
            <a:ext cx="5233083" cy="3924812"/>
          </a:xfrm>
          <a:prstGeom prst="rect">
            <a:avLst/>
          </a:prstGeom>
          <a:noFill/>
          <a:ln>
            <a:noFill/>
          </a:ln>
        </p:spPr>
      </p:pic>
      <p:pic>
        <p:nvPicPr>
          <p:cNvPr id="429" name="Google Shape;429;p64"/>
          <p:cNvPicPr preferRelativeResize="0"/>
          <p:nvPr/>
        </p:nvPicPr>
        <p:blipFill rotWithShape="1">
          <a:blip r:embed="rId4">
            <a:alphaModFix/>
          </a:blip>
          <a:srcRect/>
          <a:stretch/>
        </p:blipFill>
        <p:spPr>
          <a:xfrm>
            <a:off x="6838950" y="2635422"/>
            <a:ext cx="4572000" cy="3429000"/>
          </a:xfrm>
          <a:prstGeom prst="rect">
            <a:avLst/>
          </a:prstGeom>
          <a:noFill/>
          <a:ln>
            <a:noFill/>
          </a:ln>
        </p:spPr>
      </p:pic>
      <p:sp>
        <p:nvSpPr>
          <p:cNvPr id="430" name="Google Shape;430;p64"/>
          <p:cNvSpPr txBox="1"/>
          <p:nvPr/>
        </p:nvSpPr>
        <p:spPr>
          <a:xfrm>
            <a:off x="7723164" y="1414640"/>
            <a:ext cx="3123028" cy="369332"/>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Inop in cockpit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36" name="Google Shape;436;p65"/>
          <p:cNvSpPr txBox="1">
            <a:spLocks noGrp="1"/>
          </p:cNvSpPr>
          <p:nvPr>
            <p:ph type="body" idx="1"/>
          </p:nvPr>
        </p:nvSpPr>
        <p:spPr>
          <a:xfrm>
            <a:off x="1562100" y="1889794"/>
            <a:ext cx="9791700" cy="4351338"/>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3600"/>
              <a:buChar char="•"/>
            </a:pPr>
            <a:r>
              <a:rPr lang="en-US" sz="3600"/>
              <a:t>Where is the fuel sump drain!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42" name="Google Shape;442;p6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3200"/>
              <a:buChar char="•"/>
            </a:pPr>
            <a:r>
              <a:rPr lang="en-US" sz="3200"/>
              <a:t>                                              below the fuel filter.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7"/>
          <p:cNvSpPr txBox="1">
            <a:spLocks noGrp="1"/>
          </p:cNvSpPr>
          <p:nvPr>
            <p:ph type="title"/>
          </p:nvPr>
        </p:nvSpPr>
        <p:spPr>
          <a:xfrm>
            <a:off x="685800" y="0"/>
            <a:ext cx="10131425"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Calibri"/>
              <a:buNone/>
            </a:pPr>
            <a:r>
              <a:rPr lang="en-US"/>
              <a:t>ADDITIONAL INFO CONTINUED</a:t>
            </a:r>
            <a:endParaRPr/>
          </a:p>
        </p:txBody>
      </p:sp>
      <p:sp>
        <p:nvSpPr>
          <p:cNvPr id="448" name="Google Shape;448;p67"/>
          <p:cNvSpPr txBox="1">
            <a:spLocks noGrp="1"/>
          </p:cNvSpPr>
          <p:nvPr>
            <p:ph type="body" idx="1"/>
          </p:nvPr>
        </p:nvSpPr>
        <p:spPr>
          <a:xfrm>
            <a:off x="685799" y="1456267"/>
            <a:ext cx="10131425" cy="4729380"/>
          </a:xfrm>
          <a:prstGeom prst="rect">
            <a:avLst/>
          </a:prstGeom>
          <a:noFill/>
          <a:ln>
            <a:noFill/>
          </a:ln>
        </p:spPr>
        <p:txBody>
          <a:bodyPr spcFirstLastPara="1" wrap="square" lIns="91425" tIns="45700" rIns="91425" bIns="45700" anchor="ctr" anchorCtr="0">
            <a:normAutofit fontScale="40000" lnSpcReduction="20000"/>
          </a:bodyPr>
          <a:lstStyle/>
          <a:p>
            <a:pPr marL="285750" lvl="0" indent="-285750" algn="l" rtl="0">
              <a:spcBef>
                <a:spcPts val="0"/>
              </a:spcBef>
              <a:spcAft>
                <a:spcPts val="0"/>
              </a:spcAft>
              <a:buSzPct val="100000"/>
              <a:buChar char="•"/>
            </a:pPr>
            <a:r>
              <a:rPr lang="en-US" sz="5500"/>
              <a:t>Carburetor heat is NOT mandatory. The POH states “ as required”.  Use it</a:t>
            </a:r>
            <a:endParaRPr/>
          </a:p>
          <a:p>
            <a:pPr marL="285750" lvl="0" indent="-285750" algn="l" rtl="0">
              <a:spcBef>
                <a:spcPts val="1000"/>
              </a:spcBef>
              <a:spcAft>
                <a:spcPts val="0"/>
              </a:spcAft>
              <a:buSzPct val="100000"/>
              <a:buChar char="•"/>
            </a:pPr>
            <a:r>
              <a:rPr lang="en-US" sz="5500"/>
              <a:t>for landings and low power settings or when icing suspected.</a:t>
            </a:r>
            <a:endParaRPr/>
          </a:p>
          <a:p>
            <a:pPr marL="285750" lvl="0" indent="-285750" algn="l" rtl="0">
              <a:spcBef>
                <a:spcPts val="1000"/>
              </a:spcBef>
              <a:spcAft>
                <a:spcPts val="0"/>
              </a:spcAft>
              <a:buSzPct val="100000"/>
              <a:buChar char="•"/>
            </a:pPr>
            <a:r>
              <a:rPr lang="en-US" sz="5500"/>
              <a:t> </a:t>
            </a:r>
            <a:endParaRPr/>
          </a:p>
          <a:p>
            <a:pPr marL="285750" lvl="0" indent="-285750" algn="l" rtl="0">
              <a:spcBef>
                <a:spcPts val="1000"/>
              </a:spcBef>
              <a:spcAft>
                <a:spcPts val="0"/>
              </a:spcAft>
              <a:buSzPct val="100000"/>
              <a:buChar char="•"/>
            </a:pPr>
            <a:r>
              <a:rPr lang="en-US" sz="5500"/>
              <a:t>The cabin air knob is backwards.  All other controls are normally IN. Cabin air is OUT for fresh air.</a:t>
            </a:r>
            <a:endParaRPr/>
          </a:p>
          <a:p>
            <a:pPr marL="285750" lvl="0" indent="-285750" algn="l" rtl="0">
              <a:spcBef>
                <a:spcPts val="1000"/>
              </a:spcBef>
              <a:spcAft>
                <a:spcPts val="0"/>
              </a:spcAft>
              <a:buSzPct val="100000"/>
              <a:buChar char="•"/>
            </a:pPr>
            <a:r>
              <a:rPr lang="en-US" sz="5500"/>
              <a:t> </a:t>
            </a:r>
            <a:endParaRPr/>
          </a:p>
          <a:p>
            <a:pPr marL="285750" lvl="0" indent="-285750" algn="l" rtl="0">
              <a:spcBef>
                <a:spcPts val="1000"/>
              </a:spcBef>
              <a:spcAft>
                <a:spcPts val="0"/>
              </a:spcAft>
              <a:buSzPct val="100000"/>
              <a:buChar char="•"/>
            </a:pPr>
            <a:r>
              <a:rPr lang="en-US" sz="5500" b="1" i="1"/>
              <a:t>Never push on the horizontal stabilizer when moving the aircraft</a:t>
            </a:r>
            <a:r>
              <a:rPr lang="en-US" sz="5500"/>
              <a:t>.</a:t>
            </a:r>
            <a:endParaRPr/>
          </a:p>
          <a:p>
            <a:pPr marL="285750" lvl="0" indent="-285750" algn="l" rtl="0">
              <a:spcBef>
                <a:spcPts val="1000"/>
              </a:spcBef>
              <a:spcAft>
                <a:spcPts val="0"/>
              </a:spcAft>
              <a:buSzPct val="100000"/>
              <a:buChar char="•"/>
            </a:pPr>
            <a:r>
              <a:rPr lang="en-US" sz="5500"/>
              <a:t> </a:t>
            </a:r>
            <a:endParaRPr/>
          </a:p>
          <a:p>
            <a:pPr marL="285750" lvl="0" indent="-285750" algn="l" rtl="0">
              <a:spcBef>
                <a:spcPts val="1000"/>
              </a:spcBef>
              <a:spcAft>
                <a:spcPts val="0"/>
              </a:spcAft>
              <a:buSzPct val="100000"/>
              <a:buChar char="•"/>
            </a:pPr>
            <a:r>
              <a:rPr lang="en-US" sz="5500"/>
              <a:t>The aircraft airworthiness certificate and registration is in the pocket by the</a:t>
            </a:r>
            <a:endParaRPr/>
          </a:p>
          <a:p>
            <a:pPr marL="285750" lvl="0" indent="-285750" algn="l" rtl="0">
              <a:spcBef>
                <a:spcPts val="1000"/>
              </a:spcBef>
              <a:spcAft>
                <a:spcPts val="0"/>
              </a:spcAft>
              <a:buSzPct val="100000"/>
              <a:buChar char="•"/>
            </a:pPr>
            <a:r>
              <a:rPr lang="en-US" sz="5500"/>
              <a:t>pilots left foot. Weight and balance info is in the pilots seat back.  The flight log</a:t>
            </a:r>
            <a:endParaRPr/>
          </a:p>
          <a:p>
            <a:pPr marL="285750" lvl="0" indent="-285750" algn="l" rtl="0">
              <a:spcBef>
                <a:spcPts val="1000"/>
              </a:spcBef>
              <a:spcAft>
                <a:spcPts val="0"/>
              </a:spcAft>
              <a:buSzPct val="100000"/>
              <a:buChar char="•"/>
            </a:pPr>
            <a:r>
              <a:rPr lang="en-US" sz="5500"/>
              <a:t>is also in the seat back.  Fill out both logs after every flight.</a:t>
            </a:r>
            <a:endParaRPr/>
          </a:p>
          <a:p>
            <a:pPr marL="285750" lvl="0" indent="-285750" algn="l" rtl="0">
              <a:spcBef>
                <a:spcPts val="1000"/>
              </a:spcBef>
              <a:spcAft>
                <a:spcPts val="0"/>
              </a:spcAft>
              <a:buSzPct val="100000"/>
              <a:buChar char="•"/>
            </a:pPr>
            <a:r>
              <a:rPr lang="en-US"/>
              <a:t> </a:t>
            </a:r>
            <a:endParaRPr/>
          </a:p>
          <a:p>
            <a:pPr marL="285750" lvl="0" indent="-240030" algn="l" rtl="0">
              <a:spcBef>
                <a:spcPts val="1000"/>
              </a:spcBef>
              <a:spcAft>
                <a:spcPts val="0"/>
              </a:spcAft>
              <a:buSzPct val="100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54" name="Google Shape;454;p6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                                   When should you use Carb heat?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60" name="Google Shape;460;p6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landings and low power settings or when icing suspected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a:t>COMM PANEL ON FLOOR</a:t>
            </a:r>
            <a:endParaRPr/>
          </a:p>
        </p:txBody>
      </p:sp>
      <p:pic>
        <p:nvPicPr>
          <p:cNvPr id="466" name="Google Shape;466;p70"/>
          <p:cNvPicPr preferRelativeResize="0">
            <a:picLocks noGrp="1"/>
          </p:cNvPicPr>
          <p:nvPr>
            <p:ph type="body" idx="1"/>
          </p:nvPr>
        </p:nvPicPr>
        <p:blipFill rotWithShape="1">
          <a:blip r:embed="rId3">
            <a:alphaModFix/>
          </a:blip>
          <a:srcRect/>
          <a:stretch/>
        </p:blipFill>
        <p:spPr>
          <a:xfrm>
            <a:off x="3318404" y="2141538"/>
            <a:ext cx="4866216" cy="36496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6"/>
          <p:cNvSpPr/>
          <p:nvPr/>
        </p:nvSpPr>
        <p:spPr>
          <a:xfrm rot="10800000">
            <a:off x="0" y="0"/>
            <a:ext cx="8845162" cy="6858000"/>
          </a:xfrm>
          <a:custGeom>
            <a:avLst/>
            <a:gdLst/>
            <a:ahLst/>
            <a:cxnLst/>
            <a:rect l="l" t="t" r="r" b="b"/>
            <a:pathLst>
              <a:path w="8845162" h="6858000" extrusionOk="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26"/>
          <p:cNvSpPr txBox="1">
            <a:spLocks noGrp="1"/>
          </p:cNvSpPr>
          <p:nvPr>
            <p:ph type="title"/>
          </p:nvPr>
        </p:nvSpPr>
        <p:spPr>
          <a:xfrm>
            <a:off x="685801" y="500743"/>
            <a:ext cx="7402285" cy="1360714"/>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Calibri"/>
              <a:buNone/>
            </a:pPr>
            <a:endParaRPr/>
          </a:p>
        </p:txBody>
      </p:sp>
      <p:sp>
        <p:nvSpPr>
          <p:cNvPr id="196" name="Google Shape;196;p26"/>
          <p:cNvSpPr txBox="1">
            <a:spLocks noGrp="1"/>
          </p:cNvSpPr>
          <p:nvPr>
            <p:ph type="body" idx="1"/>
          </p:nvPr>
        </p:nvSpPr>
        <p:spPr>
          <a:xfrm>
            <a:off x="685801" y="1861457"/>
            <a:ext cx="7402285" cy="3392110"/>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285750" lvl="0" indent="-171450" algn="l" rtl="0">
              <a:spcBef>
                <a:spcPts val="1000"/>
              </a:spcBef>
              <a:spcAft>
                <a:spcPts val="0"/>
              </a:spcAft>
              <a:buSzPts val="1800"/>
              <a:buNone/>
            </a:pPr>
            <a:endParaRPr/>
          </a:p>
          <a:p>
            <a:pPr marL="285750" lvl="0" indent="-285750" algn="l" rtl="0">
              <a:spcBef>
                <a:spcPts val="1000"/>
              </a:spcBef>
              <a:spcAft>
                <a:spcPts val="0"/>
              </a:spcAft>
              <a:buSzPts val="2800"/>
              <a:buChar char="•"/>
            </a:pPr>
            <a:r>
              <a:rPr lang="en-US" sz="2800"/>
              <a:t>      Nothing – they are the same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72" name="Google Shape;472;p7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Radio Operation.</a:t>
            </a:r>
            <a:endParaRPr/>
          </a:p>
          <a:p>
            <a:pPr marL="285750" lvl="0" indent="-285750" algn="l" rtl="0">
              <a:spcBef>
                <a:spcPts val="1000"/>
              </a:spcBef>
              <a:spcAft>
                <a:spcPts val="0"/>
              </a:spcAft>
              <a:buSzPts val="2400"/>
              <a:buChar char="•"/>
            </a:pPr>
            <a:r>
              <a:rPr lang="en-US" sz="2400"/>
              <a:t>41AF has two working NavComs but not much else The top radio is a Narco Mk 12D.</a:t>
            </a:r>
            <a:endParaRPr/>
          </a:p>
          <a:p>
            <a:pPr marL="285750" lvl="0" indent="-285750" algn="l" rtl="0">
              <a:spcBef>
                <a:spcPts val="1000"/>
              </a:spcBef>
              <a:spcAft>
                <a:spcPts val="0"/>
              </a:spcAft>
              <a:buSzPts val="2400"/>
              <a:buChar char="•"/>
            </a:pPr>
            <a:r>
              <a:rPr lang="en-US" sz="2400"/>
              <a:t>It works well but the freq indicator is mostly unreadable. Set the desired freq in the standby window and then switch freqs. Try to remember what you selected or switch back. The VOR works but seems weak. They will be decommissioned soon anyway.  There is an ILS but I have never tested it or the Marker Beacon</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78" name="Google Shape;478;p7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The second radio is a Narco Mk 12.  believe it or not, it is a tube radio.  </a:t>
            </a:r>
            <a:endParaRPr/>
          </a:p>
          <a:p>
            <a:pPr marL="285750" lvl="0" indent="-285750" algn="l" rtl="0">
              <a:spcBef>
                <a:spcPts val="1000"/>
              </a:spcBef>
              <a:spcAft>
                <a:spcPts val="0"/>
              </a:spcAft>
              <a:buSzPts val="2800"/>
              <a:buChar char="•"/>
            </a:pPr>
            <a:r>
              <a:rPr lang="en-US" sz="2800"/>
              <a:t>Give it about 30 seconds to warm up.  It is a 360 channel radio.  You can't select .xx5 frequencies such as LNC ATIS. ( 118.975).</a:t>
            </a:r>
            <a:endParaRPr/>
          </a:p>
          <a:p>
            <a:pPr marL="285750" lvl="0" indent="-285750" algn="l" rtl="0">
              <a:spcBef>
                <a:spcPts val="1000"/>
              </a:spcBef>
              <a:spcAft>
                <a:spcPts val="0"/>
              </a:spcAft>
              <a:buSzPts val="2800"/>
              <a:buChar char="•"/>
            </a:pPr>
            <a:r>
              <a:rPr lang="en-US" sz="2800"/>
              <a:t> A radio upgrade is in the hoping stage so all of this will be obsolete some day.</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84" name="Google Shape;484;p7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There are two small add on toggle switches on the panel. The one left of the marker beacon determines which radio you are transmitting.  </a:t>
            </a:r>
            <a:endParaRPr/>
          </a:p>
          <a:p>
            <a:pPr marL="285750" lvl="0" indent="-285750" algn="l" rtl="0">
              <a:spcBef>
                <a:spcPts val="1000"/>
              </a:spcBef>
              <a:spcAft>
                <a:spcPts val="0"/>
              </a:spcAft>
              <a:buSzPts val="2400"/>
              <a:buChar char="•"/>
            </a:pPr>
            <a:r>
              <a:rPr lang="en-US" sz="2400"/>
              <a:t>Up (COM 1 TX) selects the top radio and down the other.  This switch does not effect receiving.  </a:t>
            </a:r>
            <a:endParaRPr/>
          </a:p>
          <a:p>
            <a:pPr marL="285750" lvl="0" indent="-285750" algn="l" rtl="0">
              <a:spcBef>
                <a:spcPts val="1000"/>
              </a:spcBef>
              <a:spcAft>
                <a:spcPts val="0"/>
              </a:spcAft>
              <a:buSzPts val="2400"/>
              <a:buChar char="•"/>
            </a:pPr>
            <a:r>
              <a:rPr lang="en-US" sz="2400"/>
              <a:t>If both radios are on with the volume up you will hear both radios.</a:t>
            </a:r>
            <a:endParaRPr/>
          </a:p>
          <a:p>
            <a:pPr marL="285750" lvl="0" indent="-285750" algn="l" rtl="0">
              <a:spcBef>
                <a:spcPts val="1000"/>
              </a:spcBef>
              <a:spcAft>
                <a:spcPts val="0"/>
              </a:spcAft>
              <a:buSzPts val="2400"/>
              <a:buChar char="•"/>
            </a:pPr>
            <a:r>
              <a:rPr lang="en-US" sz="2400"/>
              <a:t>The other toggle switch low on the panel turns on MK12 memory.  Set to ON will store the last COM and NAV freqs when the MK 12D was turned off.</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90" name="Google Shape;490;p7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800"/>
              <a:buChar char="•"/>
            </a:pPr>
            <a:r>
              <a:rPr lang="en-US" sz="2800"/>
              <a:t>The ADS B Out was installed.  It is a tail beacon. This means that you MUST have the NAV lights on at all times.  </a:t>
            </a:r>
            <a:endParaRPr/>
          </a:p>
          <a:p>
            <a:pPr marL="285750" lvl="0" indent="-285750" algn="l" rtl="0">
              <a:spcBef>
                <a:spcPts val="1000"/>
              </a:spcBef>
              <a:spcAft>
                <a:spcPts val="0"/>
              </a:spcAft>
              <a:buSzPts val="2800"/>
              <a:buChar char="•"/>
            </a:pPr>
            <a:r>
              <a:rPr lang="en-US" sz="2800"/>
              <a:t>Get in the habit of turning on the nav lights, the beacon light and transponder soon after start up.  </a:t>
            </a:r>
            <a:endParaRPr/>
          </a:p>
          <a:p>
            <a:pPr marL="285750" lvl="0" indent="-285750" algn="l" rtl="0">
              <a:spcBef>
                <a:spcPts val="1000"/>
              </a:spcBef>
              <a:spcAft>
                <a:spcPts val="0"/>
              </a:spcAft>
              <a:buSzPts val="2800"/>
              <a:buChar char="•"/>
            </a:pPr>
            <a:r>
              <a:rPr lang="en-US" sz="2800"/>
              <a:t>There is no avionics master.</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496" name="Google Shape;496;p7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3200"/>
              <a:buChar char="•"/>
            </a:pPr>
            <a:r>
              <a:rPr lang="en-US" sz="3200"/>
              <a:t>                           What needs to be on to power the ADSB?</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02" name="Google Shape;502;p7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The Nav lights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08" name="Google Shape;508;p77"/>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The intercom is a four place add-on unit. The push to talk switch is on the pilots yoke.  The worst part of this is the radio/intercom switch on the floor mounted box.  You must be in radio mode to transmit, but then so you can't hear the passengers.</a:t>
            </a:r>
            <a:endParaRPr/>
          </a:p>
          <a:p>
            <a:pPr marL="285750" lvl="0" indent="-285750" algn="l" rtl="0">
              <a:spcBef>
                <a:spcPts val="1000"/>
              </a:spcBef>
              <a:spcAft>
                <a:spcPts val="0"/>
              </a:spcAft>
              <a:buSzPts val="2400"/>
              <a:buChar char="•"/>
            </a:pPr>
            <a:r>
              <a:rPr lang="en-US" sz="2400"/>
              <a:t>I like that part but you have remember to switch it back to intercom. I think this is so the petrified passengers can't yell at the tower.</a:t>
            </a:r>
            <a:endParaRPr/>
          </a:p>
          <a:p>
            <a:pPr marL="285750" lvl="0" indent="-285750" algn="l" rtl="0">
              <a:spcBef>
                <a:spcPts val="1000"/>
              </a:spcBef>
              <a:spcAft>
                <a:spcPts val="0"/>
              </a:spcAft>
              <a:buSzPts val="2400"/>
              <a:buChar char="•"/>
            </a:pPr>
            <a:r>
              <a:rPr lang="en-US" sz="2400"/>
              <a:t> </a:t>
            </a:r>
            <a:endParaRPr/>
          </a:p>
          <a:p>
            <a:pPr marL="285750" lvl="0" indent="-285750" algn="l" rtl="0">
              <a:spcBef>
                <a:spcPts val="1000"/>
              </a:spcBef>
              <a:spcAft>
                <a:spcPts val="0"/>
              </a:spcAft>
              <a:buSzPts val="2400"/>
              <a:buChar char="•"/>
            </a:pPr>
            <a:r>
              <a:rPr lang="en-US" sz="2400"/>
              <a:t>The ADF and DME are inop.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14" name="Google Shape;514;p7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lnSpcReduction="10000"/>
          </a:bodyPr>
          <a:lstStyle/>
          <a:p>
            <a:pPr marL="285750" lvl="0" indent="-285750" algn="l" rtl="0">
              <a:spcBef>
                <a:spcPts val="0"/>
              </a:spcBef>
              <a:spcAft>
                <a:spcPts val="0"/>
              </a:spcAft>
              <a:buSzPts val="3600"/>
              <a:buChar char="•"/>
            </a:pPr>
            <a:r>
              <a:rPr lang="en-US" sz="3600"/>
              <a:t>Flight requirements</a:t>
            </a:r>
            <a:r>
              <a:rPr lang="en-US"/>
              <a:t>.</a:t>
            </a:r>
            <a:endParaRPr/>
          </a:p>
          <a:p>
            <a:pPr marL="285750" lvl="0" indent="-285750" algn="l" rtl="0">
              <a:spcBef>
                <a:spcPts val="1000"/>
              </a:spcBef>
              <a:spcAft>
                <a:spcPts val="0"/>
              </a:spcAft>
              <a:buSzPts val="2400"/>
              <a:buChar char="•"/>
            </a:pPr>
            <a:r>
              <a:rPr lang="en-US" sz="2400"/>
              <a:t> Before every flight you must notify the Ops officer your intention. Currently a text message to Fred is sufficient.  After the flight you must fill the tanks and fill out the log.</a:t>
            </a:r>
            <a:endParaRPr/>
          </a:p>
          <a:p>
            <a:pPr marL="285750" lvl="0" indent="-285750" algn="l" rtl="0">
              <a:spcBef>
                <a:spcPts val="1000"/>
              </a:spcBef>
              <a:spcAft>
                <a:spcPts val="0"/>
              </a:spcAft>
              <a:buSzPts val="2400"/>
              <a:buChar char="•"/>
            </a:pPr>
            <a:r>
              <a:rPr lang="en-US" sz="2400"/>
              <a:t>Always check Rallye Point to confirm that the aircraft and pilot are legal to fly</a:t>
            </a:r>
            <a:endParaRPr/>
          </a:p>
          <a:p>
            <a:pPr marL="285750" lvl="0" indent="-285750" algn="l" rtl="0">
              <a:spcBef>
                <a:spcPts val="1000"/>
              </a:spcBef>
              <a:spcAft>
                <a:spcPts val="0"/>
              </a:spcAft>
              <a:buSzPts val="2400"/>
              <a:buChar char="•"/>
            </a:pPr>
            <a:r>
              <a:rPr lang="en-US" sz="2400"/>
              <a:t>A weight and balance needs to be done and emailed to the Wing</a:t>
            </a:r>
            <a:endParaRPr/>
          </a:p>
          <a:p>
            <a:pPr marL="285750" lvl="0" indent="-285750" algn="l" rtl="0">
              <a:spcBef>
                <a:spcPts val="1000"/>
              </a:spcBef>
              <a:spcAft>
                <a:spcPts val="0"/>
              </a:spcAft>
              <a:buSzPts val="2400"/>
              <a:buChar char="•"/>
            </a:pPr>
            <a:r>
              <a:rPr lang="en-US" sz="2400"/>
              <a:t>Condirm that there will be D&amp;A forms available for the flight</a:t>
            </a:r>
            <a:endParaRPr/>
          </a:p>
          <a:p>
            <a:pPr marL="285750" lvl="0" indent="-285750" algn="l" rtl="0">
              <a:spcBef>
                <a:spcPts val="1000"/>
              </a:spcBef>
              <a:spcAft>
                <a:spcPts val="0"/>
              </a:spcAft>
              <a:buSzPts val="2400"/>
              <a:buChar char="•"/>
            </a:pPr>
            <a:r>
              <a:rPr lang="en-US" sz="2400"/>
              <a:t>Fill out a hold harmless for all passengers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20" name="Google Shape;520;p7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400"/>
              <a:buChar char="•"/>
            </a:pPr>
            <a:r>
              <a:rPr lang="en-US" sz="2400"/>
              <a:t>Should a weight and balance need to be done for every flight?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26" name="Google Shape;526;p8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a:t>Yes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3600"/>
              <a:buFont typeface="Calibri"/>
              <a:buNone/>
            </a:pPr>
            <a:r>
              <a:rPr lang="en-US"/>
              <a:t>COCKPIT LAYOUT</a:t>
            </a:r>
            <a:endParaRPr/>
          </a:p>
        </p:txBody>
      </p:sp>
      <p:pic>
        <p:nvPicPr>
          <p:cNvPr id="202" name="Google Shape;202;p27"/>
          <p:cNvPicPr preferRelativeResize="0">
            <a:picLocks noGrp="1"/>
          </p:cNvPicPr>
          <p:nvPr>
            <p:ph type="body" idx="1"/>
          </p:nvPr>
        </p:nvPicPr>
        <p:blipFill rotWithShape="1">
          <a:blip r:embed="rId3">
            <a:alphaModFix/>
          </a:blip>
          <a:srcRect/>
          <a:stretch/>
        </p:blipFill>
        <p:spPr>
          <a:xfrm>
            <a:off x="3318404" y="2141538"/>
            <a:ext cx="4866216" cy="36496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81" descr="Text&#10;&#10;Description automatically generated"/>
          <p:cNvPicPr preferRelativeResize="0">
            <a:picLocks noGrp="1"/>
          </p:cNvPicPr>
          <p:nvPr>
            <p:ph type="body" idx="1"/>
          </p:nvPr>
        </p:nvPicPr>
        <p:blipFill rotWithShape="1">
          <a:blip r:embed="rId3">
            <a:alphaModFix/>
          </a:blip>
          <a:srcRect/>
          <a:stretch/>
        </p:blipFill>
        <p:spPr>
          <a:xfrm>
            <a:off x="3575447" y="68263"/>
            <a:ext cx="5041106" cy="6721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37" name="Google Shape;537;p8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What is the allowble baggage weight?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43" name="Google Shape;543;p8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120 pounds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549" name="Google Shape;549;p84" descr="Diagram, schematic&#10;&#10;Description automatically generated"/>
          <p:cNvPicPr preferRelativeResize="0">
            <a:picLocks noGrp="1"/>
          </p:cNvPicPr>
          <p:nvPr>
            <p:ph type="body" idx="1"/>
          </p:nvPr>
        </p:nvPicPr>
        <p:blipFill rotWithShape="1">
          <a:blip r:embed="rId3">
            <a:alphaModFix/>
          </a:blip>
          <a:srcRect/>
          <a:stretch/>
        </p:blipFill>
        <p:spPr>
          <a:xfrm>
            <a:off x="1140311" y="0"/>
            <a:ext cx="7295029" cy="68311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55" name="Google Shape;555;p8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What is the wingspan of the T41A?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61" name="Google Shape;561;p8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36 feet 2 inches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567" name="Google Shape;567;p87" descr="Text, letter&#10;&#10;Description automatically generated"/>
          <p:cNvPicPr preferRelativeResize="0">
            <a:picLocks noGrp="1"/>
          </p:cNvPicPr>
          <p:nvPr>
            <p:ph type="body" idx="1"/>
          </p:nvPr>
        </p:nvPicPr>
        <p:blipFill rotWithShape="1">
          <a:blip r:embed="rId3">
            <a:alphaModFix/>
          </a:blip>
          <a:srcRect/>
          <a:stretch/>
        </p:blipFill>
        <p:spPr>
          <a:xfrm>
            <a:off x="3625327" y="0"/>
            <a:ext cx="6476412" cy="7034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73" name="Google Shape;573;p8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What are the nose and main wheel tire pressures?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79" name="Google Shape;579;p8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Nose Wheel – 26 psi</a:t>
            </a:r>
            <a:endParaRPr/>
          </a:p>
          <a:p>
            <a:pPr marL="285750" lvl="0" indent="-285750" algn="ctr" rtl="0">
              <a:spcBef>
                <a:spcPts val="1000"/>
              </a:spcBef>
              <a:spcAft>
                <a:spcPts val="0"/>
              </a:spcAft>
              <a:buSzPts val="3200"/>
              <a:buChar char="•"/>
            </a:pPr>
            <a:r>
              <a:rPr lang="en-US" sz="3200"/>
              <a:t>Main Wheels  - 24 psi</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585" name="Google Shape;585;p90" descr="Map&#10;&#10;Description automatically generated"/>
          <p:cNvPicPr preferRelativeResize="0">
            <a:picLocks noGrp="1"/>
          </p:cNvPicPr>
          <p:nvPr>
            <p:ph type="body" idx="1"/>
          </p:nvPr>
        </p:nvPicPr>
        <p:blipFill rotWithShape="1">
          <a:blip r:embed="rId3">
            <a:alphaModFix/>
          </a:blip>
          <a:srcRect/>
          <a:stretch/>
        </p:blipFill>
        <p:spPr>
          <a:xfrm>
            <a:off x="1318260" y="-96521"/>
            <a:ext cx="5288280" cy="7051041"/>
          </a:xfrm>
          <a:prstGeom prst="rect">
            <a:avLst/>
          </a:prstGeom>
          <a:noFill/>
          <a:ln>
            <a:noFill/>
          </a:ln>
        </p:spPr>
      </p:pic>
      <p:sp>
        <p:nvSpPr>
          <p:cNvPr id="586" name="Google Shape;586;p90"/>
          <p:cNvSpPr txBox="1"/>
          <p:nvPr/>
        </p:nvSpPr>
        <p:spPr>
          <a:xfrm>
            <a:off x="6903720" y="1524711"/>
            <a:ext cx="5288280" cy="1754326"/>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en-US" sz="3600">
                <a:solidFill>
                  <a:schemeClr val="lt1"/>
                </a:solidFill>
                <a:latin typeface="Calibri"/>
                <a:ea typeface="Calibri"/>
                <a:cs typeface="Calibri"/>
                <a:sym typeface="Calibri"/>
              </a:rPr>
              <a:t>Fly into, </a:t>
            </a:r>
            <a:endParaRPr/>
          </a:p>
          <a:p>
            <a:pPr marL="0" marR="0" lvl="0" indent="0" algn="l" rtl="0">
              <a:spcBef>
                <a:spcPts val="0"/>
              </a:spcBef>
              <a:spcAft>
                <a:spcPts val="0"/>
              </a:spcAft>
              <a:buNone/>
            </a:pPr>
            <a:r>
              <a:rPr lang="en-US" sz="3600">
                <a:solidFill>
                  <a:schemeClr val="lt1"/>
                </a:solidFill>
                <a:latin typeface="Calibri"/>
                <a:ea typeface="Calibri"/>
                <a:cs typeface="Calibri"/>
                <a:sym typeface="Calibri"/>
              </a:rPr>
              <a:t>Dive away from</a:t>
            </a:r>
            <a:endParaRPr/>
          </a:p>
          <a:p>
            <a:pPr marL="0" marR="0" lvl="0" indent="0" algn="l" rtl="0">
              <a:spcBef>
                <a:spcPts val="0"/>
              </a:spcBef>
              <a:spcAft>
                <a:spcPts val="0"/>
              </a:spcAft>
              <a:buNone/>
            </a:pPr>
            <a:r>
              <a:rPr lang="en-US" sz="3600">
                <a:solidFill>
                  <a:schemeClr val="lt1"/>
                </a:solidFill>
                <a:latin typeface="Calibri"/>
                <a:ea typeface="Calibri"/>
                <a:cs typeface="Calibri"/>
                <a:sym typeface="Calibri"/>
              </a:rPr>
              <a:t> the wind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642770" y="-104655"/>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a:t>AIRCRAFT DESCRIPTION</a:t>
            </a:r>
            <a:endParaRPr/>
          </a:p>
        </p:txBody>
      </p:sp>
      <p:sp>
        <p:nvSpPr>
          <p:cNvPr id="208" name="Google Shape;208;p28"/>
          <p:cNvSpPr txBox="1">
            <a:spLocks noGrp="1"/>
          </p:cNvSpPr>
          <p:nvPr>
            <p:ph type="body" idx="1"/>
          </p:nvPr>
        </p:nvSpPr>
        <p:spPr>
          <a:xfrm>
            <a:off x="1511085" y="1588576"/>
            <a:ext cx="10163679" cy="4588387"/>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400"/>
              <a:buChar char="•"/>
            </a:pPr>
            <a:r>
              <a:rPr lang="en-US" sz="2400"/>
              <a:t>Cessna N41AF is flown in the normal category and therefore is prevented from aerobatic maneuvers including spins.</a:t>
            </a:r>
            <a:endParaRPr/>
          </a:p>
          <a:p>
            <a:pPr marL="285750" lvl="0" indent="-285750" algn="l" rtl="0">
              <a:spcBef>
                <a:spcPts val="1000"/>
              </a:spcBef>
              <a:spcAft>
                <a:spcPts val="0"/>
              </a:spcAft>
              <a:buSzPts val="2400"/>
              <a:buChar char="•"/>
            </a:pPr>
            <a:r>
              <a:rPr lang="en-US" sz="2400"/>
              <a:t>Operational Data</a:t>
            </a:r>
            <a:endParaRPr/>
          </a:p>
          <a:p>
            <a:pPr marL="285750" lvl="0" indent="-285750" algn="l" rtl="0">
              <a:spcBef>
                <a:spcPts val="1000"/>
              </a:spcBef>
              <a:spcAft>
                <a:spcPts val="0"/>
              </a:spcAft>
              <a:buSzPts val="2400"/>
              <a:buChar char="•"/>
            </a:pPr>
            <a:r>
              <a:rPr lang="en-US" sz="2400"/>
              <a:t>Max gross wt   -  2300 lbs</a:t>
            </a:r>
            <a:endParaRPr sz="2400"/>
          </a:p>
          <a:p>
            <a:pPr marL="285750" lvl="0" indent="-285750" algn="l" rtl="0">
              <a:spcBef>
                <a:spcPts val="1000"/>
              </a:spcBef>
              <a:spcAft>
                <a:spcPts val="0"/>
              </a:spcAft>
              <a:buSzPts val="2400"/>
              <a:buChar char="•"/>
            </a:pPr>
            <a:r>
              <a:rPr lang="en-US" sz="2400"/>
              <a:t>Empty wt         -  1422 lbs - Useful load  - 878 pounds</a:t>
            </a:r>
            <a:endParaRPr/>
          </a:p>
          <a:p>
            <a:pPr marL="285750" lvl="0" indent="-285750" algn="l" rtl="0">
              <a:spcBef>
                <a:spcPts val="1000"/>
              </a:spcBef>
              <a:spcAft>
                <a:spcPts val="0"/>
              </a:spcAft>
              <a:buSzPts val="2400"/>
              <a:buChar char="•"/>
            </a:pPr>
            <a:r>
              <a:rPr lang="en-US" sz="2400"/>
              <a:t>Fuel cap           - 39 gals</a:t>
            </a:r>
            <a:endParaRPr/>
          </a:p>
          <a:p>
            <a:pPr marL="285750" lvl="0" indent="-285750" algn="l" rtl="0">
              <a:spcBef>
                <a:spcPts val="1000"/>
              </a:spcBef>
              <a:spcAft>
                <a:spcPts val="0"/>
              </a:spcAft>
              <a:buSzPts val="2400"/>
              <a:buChar char="•"/>
            </a:pPr>
            <a:r>
              <a:rPr lang="en-US" sz="2400"/>
              <a:t>Oil cap             -   8 qts.    ( 6 qts min at take off.   Do not fill above 7 qts. )</a:t>
            </a:r>
            <a:endParaRPr/>
          </a:p>
          <a:p>
            <a:pPr marL="285750" lvl="0" indent="-285750" algn="l" rtl="0">
              <a:spcBef>
                <a:spcPts val="1000"/>
              </a:spcBef>
              <a:spcAft>
                <a:spcPts val="0"/>
              </a:spcAft>
              <a:buSzPts val="2400"/>
              <a:buChar char="•"/>
            </a:pPr>
            <a:r>
              <a:rPr lang="en-US" sz="2400"/>
              <a:t>Stall speed       - Power off  0 flaps - 57 mph</a:t>
            </a:r>
            <a:endParaRPr/>
          </a:p>
          <a:p>
            <a:pPr marL="285750" lvl="0" indent="-285750" algn="l" rtl="0">
              <a:spcBef>
                <a:spcPts val="1000"/>
              </a:spcBef>
              <a:spcAft>
                <a:spcPts val="0"/>
              </a:spcAft>
              <a:buSzPts val="2400"/>
              <a:buChar char="•"/>
            </a:pPr>
            <a:r>
              <a:rPr lang="en-US" sz="2400"/>
              <a:t>                                              40 flaps - 49 mph</a:t>
            </a:r>
            <a:endParaRPr/>
          </a:p>
          <a:p>
            <a:pPr marL="0" lvl="0" indent="0" algn="l" rtl="0">
              <a:spcBef>
                <a:spcPts val="1000"/>
              </a:spcBef>
              <a:spcAft>
                <a:spcPts val="0"/>
              </a:spcAft>
              <a:buSzPts val="1800"/>
              <a:buNone/>
            </a:pPr>
            <a:endParaRPr/>
          </a:p>
        </p:txBody>
      </p:sp>
      <p:sp>
        <p:nvSpPr>
          <p:cNvPr id="209" name="Google Shape;209;p28"/>
          <p:cNvSpPr txBox="1"/>
          <p:nvPr/>
        </p:nvSpPr>
        <p:spPr>
          <a:xfrm>
            <a:off x="3434811" y="254147"/>
            <a:ext cx="6094708" cy="369332"/>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9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92" name="Google Shape;592;p9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What are the proper ground wind control positions?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598" name="Google Shape;598;p9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Fly into, </a:t>
            </a:r>
            <a:endParaRPr/>
          </a:p>
          <a:p>
            <a:pPr marL="285750" lvl="0" indent="-285750" algn="ctr" rtl="0">
              <a:spcBef>
                <a:spcPts val="1000"/>
              </a:spcBef>
              <a:spcAft>
                <a:spcPts val="0"/>
              </a:spcAft>
              <a:buSzPts val="3200"/>
              <a:buChar char="•"/>
            </a:pPr>
            <a:r>
              <a:rPr lang="en-US" sz="3200"/>
              <a:t>Dive away from</a:t>
            </a:r>
            <a:endParaRPr/>
          </a:p>
          <a:p>
            <a:pPr marL="285750" lvl="0" indent="-285750" algn="ctr" rtl="0">
              <a:spcBef>
                <a:spcPts val="1000"/>
              </a:spcBef>
              <a:spcAft>
                <a:spcPts val="0"/>
              </a:spcAft>
              <a:buSzPts val="3200"/>
              <a:buChar char="•"/>
            </a:pPr>
            <a:r>
              <a:rPr lang="en-US" sz="3200"/>
              <a:t> the wind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604" name="Google Shape;604;p93" descr="Text, letter&#10;&#10;Description automatically generated"/>
          <p:cNvPicPr preferRelativeResize="0">
            <a:picLocks noGrp="1"/>
          </p:cNvPicPr>
          <p:nvPr>
            <p:ph type="body" idx="1"/>
          </p:nvPr>
        </p:nvPicPr>
        <p:blipFill rotWithShape="1">
          <a:blip r:embed="rId3">
            <a:alphaModFix/>
          </a:blip>
          <a:srcRect/>
          <a:stretch/>
        </p:blipFill>
        <p:spPr>
          <a:xfrm>
            <a:off x="3456980" y="0"/>
            <a:ext cx="51435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10" name="Google Shape;610;p9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latin typeface="Calibri"/>
                <a:ea typeface="Calibri"/>
                <a:cs typeface="Calibri"/>
                <a:sym typeface="Calibri"/>
              </a:rPr>
              <a:t>What RPM is used for the runup?</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16" name="Google Shape;616;p95"/>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1600 RPM</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22" name="Google Shape;622;p9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latin typeface="Calibri"/>
                <a:ea typeface="Calibri"/>
                <a:cs typeface="Calibri"/>
                <a:sym typeface="Calibri"/>
              </a:rPr>
              <a:t>What is the Mag check differential?</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28" name="Google Shape;628;p97"/>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Not to exceed 75 RPM</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34" name="Google Shape;634;p9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solidFill>
                  <a:srgbClr val="A5A5A5"/>
                </a:solidFill>
                <a:latin typeface="Calibri"/>
                <a:ea typeface="Calibri"/>
                <a:cs typeface="Calibri"/>
                <a:sym typeface="Calibri"/>
              </a:rPr>
              <a:t>What Flaps are used for normal takeoff?</a:t>
            </a:r>
            <a:endParaRPr sz="3200">
              <a:latin typeface="Calibri"/>
              <a:ea typeface="Calibri"/>
              <a:cs typeface="Calibri"/>
              <a:sym typeface="Calibri"/>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40" name="Google Shape;640;p9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0 degrees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10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46" name="Google Shape;646;p10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3200"/>
              <a:buNone/>
            </a:pPr>
            <a:r>
              <a:rPr lang="en-US" sz="3200">
                <a:latin typeface="Calibri"/>
                <a:ea typeface="Calibri"/>
                <a:cs typeface="Calibri"/>
                <a:sym typeface="Calibri"/>
              </a:rPr>
              <a:t>What is rotation speed?</a:t>
            </a:r>
            <a:endParaRPr/>
          </a:p>
          <a:p>
            <a:pPr marL="0" lvl="0" indent="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15" name="Google Shape;215;p2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p:txBody>
      </p:sp>
      <p:sp>
        <p:nvSpPr>
          <p:cNvPr id="216" name="Google Shape;216;p29"/>
          <p:cNvSpPr txBox="1"/>
          <p:nvPr/>
        </p:nvSpPr>
        <p:spPr>
          <a:xfrm>
            <a:off x="3900785" y="3320302"/>
            <a:ext cx="6094708" cy="1384995"/>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lt1"/>
                </a:solidFill>
                <a:latin typeface="Calibri"/>
                <a:ea typeface="Calibri"/>
                <a:cs typeface="Calibri"/>
                <a:sym typeface="Calibri"/>
              </a:rPr>
              <a:t>What is the full fuel usable load of N41AF?</a:t>
            </a:r>
            <a:endParaRPr/>
          </a:p>
          <a:p>
            <a:pPr marL="0" marR="0" lvl="0" indent="0" algn="l" rtl="0">
              <a:spcBef>
                <a:spcPts val="0"/>
              </a:spcBef>
              <a:spcAft>
                <a:spcPts val="0"/>
              </a:spcAft>
              <a:buNone/>
            </a:pPr>
            <a:r>
              <a:rPr lang="en-US" sz="2800">
                <a:solidFill>
                  <a:schemeClr val="lt1"/>
                </a:solidFill>
                <a:latin typeface="Calibri"/>
                <a:ea typeface="Calibri"/>
                <a:cs typeface="Calibri"/>
                <a:sym typeface="Calibri"/>
              </a:rPr>
              <a:t>		______________ Pounds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0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52" name="Google Shape;652;p10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60 MPH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10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658" name="Google Shape;658;p102" descr="Text, letter&#10;&#10;Description automatically generated"/>
          <p:cNvPicPr preferRelativeResize="0">
            <a:picLocks noGrp="1"/>
          </p:cNvPicPr>
          <p:nvPr>
            <p:ph type="body" idx="1"/>
          </p:nvPr>
        </p:nvPicPr>
        <p:blipFill rotWithShape="1">
          <a:blip r:embed="rId3">
            <a:alphaModFix/>
          </a:blip>
          <a:srcRect/>
          <a:stretch/>
        </p:blipFill>
        <p:spPr>
          <a:xfrm>
            <a:off x="3456980" y="0"/>
            <a:ext cx="5161240" cy="68816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10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64" name="Google Shape;664;p10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latin typeface="Calibri"/>
                <a:ea typeface="Calibri"/>
                <a:cs typeface="Calibri"/>
                <a:sym typeface="Calibri"/>
              </a:rPr>
              <a:t>What is normal climb speed?</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70" name="Google Shape;670;p104"/>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80 to 90 MPH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0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676" name="Google Shape;676;p105" descr="Text, letter&#10;&#10;Description automatically generated"/>
          <p:cNvPicPr preferRelativeResize="0">
            <a:picLocks noGrp="1"/>
          </p:cNvPicPr>
          <p:nvPr>
            <p:ph type="body" idx="1"/>
          </p:nvPr>
        </p:nvPicPr>
        <p:blipFill rotWithShape="1">
          <a:blip r:embed="rId3">
            <a:alphaModFix/>
          </a:blip>
          <a:srcRect/>
          <a:stretch/>
        </p:blipFill>
        <p:spPr>
          <a:xfrm>
            <a:off x="3456980" y="0"/>
            <a:ext cx="51435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82" name="Google Shape;682;p106"/>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600"/>
              <a:buChar char="•"/>
            </a:pPr>
            <a:r>
              <a:rPr lang="en-US" sz="3600">
                <a:latin typeface="Calibri"/>
                <a:ea typeface="Calibri"/>
                <a:cs typeface="Calibri"/>
                <a:sym typeface="Calibri"/>
              </a:rPr>
              <a:t>The fuel selector is always set to ________?</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7"/>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88" name="Google Shape;688;p107"/>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Both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0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694" name="Google Shape;694;p10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solidFill>
                  <a:srgbClr val="A5A5A5"/>
                </a:solidFill>
                <a:latin typeface="Calibri"/>
                <a:ea typeface="Calibri"/>
                <a:cs typeface="Calibri"/>
                <a:sym typeface="Calibri"/>
              </a:rPr>
              <a:t>What is the normal pattern speed?</a:t>
            </a:r>
            <a:endParaRPr sz="3200">
              <a:latin typeface="Calibri"/>
              <a:ea typeface="Calibri"/>
              <a:cs typeface="Calibri"/>
              <a:sym typeface="Calibri"/>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0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00" name="Google Shape;700;p109"/>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t>70 to 80 , Flaps up</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1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06" name="Google Shape;706;p11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latin typeface="Calibri"/>
                <a:ea typeface="Calibri"/>
                <a:cs typeface="Calibri"/>
                <a:sym typeface="Calibri"/>
              </a:rPr>
              <a:t>Do not lower flaps above what speed</a:t>
            </a:r>
            <a:r>
              <a:rPr lang="en-US" sz="3200">
                <a:solidFill>
                  <a:srgbClr val="A5A5A5"/>
                </a:solidFill>
                <a:latin typeface="Calibri"/>
                <a:ea typeface="Calibri"/>
                <a:cs typeface="Calibri"/>
                <a:sym typeface="Calibri"/>
              </a:rPr>
              <a:t>.</a:t>
            </a:r>
            <a:endParaRPr sz="3200">
              <a:latin typeface="Calibri"/>
              <a:ea typeface="Calibri"/>
              <a:cs typeface="Calibri"/>
              <a:sym typeface="Calibri"/>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222" name="Google Shape;222;p3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171450" algn="l" rtl="0">
              <a:spcBef>
                <a:spcPts val="0"/>
              </a:spcBef>
              <a:spcAft>
                <a:spcPts val="0"/>
              </a:spcAft>
              <a:buSzPts val="1800"/>
              <a:buNone/>
            </a:pPr>
            <a:endParaRPr/>
          </a:p>
          <a:p>
            <a:pPr marL="3429000" lvl="7" indent="-228600" algn="l" rtl="0">
              <a:spcBef>
                <a:spcPts val="1000"/>
              </a:spcBef>
              <a:spcAft>
                <a:spcPts val="0"/>
              </a:spcAft>
              <a:buSzPts val="3600"/>
              <a:buChar char="•"/>
            </a:pPr>
            <a:r>
              <a:rPr lang="en-US" sz="3600"/>
              <a:t>878 pounds</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11"/>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12" name="Google Shape;712;p111"/>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600"/>
              <a:buChar char="•"/>
            </a:pPr>
            <a:r>
              <a:rPr lang="en-US" sz="3600"/>
              <a:t>100 MPH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12"/>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18" name="Google Shape;718;p112"/>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3200"/>
              <a:buChar char="•"/>
            </a:pPr>
            <a:r>
              <a:rPr lang="en-US" sz="3200">
                <a:latin typeface="Calibri"/>
                <a:ea typeface="Calibri"/>
                <a:cs typeface="Calibri"/>
                <a:sym typeface="Calibri"/>
              </a:rPr>
              <a:t>What is final approach speed?</a:t>
            </a:r>
            <a:endParaRPr/>
          </a:p>
          <a:p>
            <a:pPr marL="285750" lvl="0" indent="-171450" algn="l" rtl="0">
              <a:spcBef>
                <a:spcPts val="1000"/>
              </a:spcBef>
              <a:spcAft>
                <a:spcPts val="0"/>
              </a:spcAft>
              <a:buSzPts val="1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13"/>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24" name="Google Shape;724;p113"/>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800"/>
              <a:buChar char="•"/>
            </a:pPr>
            <a:r>
              <a:rPr lang="en-US" sz="2800"/>
              <a:t>65 to 75  Flaps down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14"/>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730" name="Google Shape;730;p114" descr="Text&#10;&#10;Description automatically generated"/>
          <p:cNvPicPr preferRelativeResize="0">
            <a:picLocks noGrp="1"/>
          </p:cNvPicPr>
          <p:nvPr>
            <p:ph type="body" idx="1"/>
          </p:nvPr>
        </p:nvPicPr>
        <p:blipFill rotWithShape="1">
          <a:blip r:embed="rId3">
            <a:alphaModFix/>
          </a:blip>
          <a:srcRect l="-516" t="42573" r="398" b="11110"/>
          <a:stretch/>
        </p:blipFill>
        <p:spPr>
          <a:xfrm>
            <a:off x="-45208" y="1090863"/>
            <a:ext cx="8114387" cy="5005137"/>
          </a:xfrm>
          <a:prstGeom prst="rect">
            <a:avLst/>
          </a:prstGeom>
          <a:noFill/>
          <a:ln>
            <a:noFill/>
          </a:ln>
        </p:spPr>
      </p:pic>
      <p:sp>
        <p:nvSpPr>
          <p:cNvPr id="731" name="Google Shape;731;p114"/>
          <p:cNvSpPr txBox="1"/>
          <p:nvPr/>
        </p:nvSpPr>
        <p:spPr>
          <a:xfrm>
            <a:off x="8404058" y="1905506"/>
            <a:ext cx="2614862" cy="3046988"/>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1. 1405.55…..52.2</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2.  15……………-0.3</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3.  340………….12.2</a:t>
            </a:r>
            <a:endParaRPr/>
          </a:p>
          <a:p>
            <a:pPr marL="342900" marR="0" lvl="0" indent="-342900" algn="l" rtl="0">
              <a:spcBef>
                <a:spcPts val="0"/>
              </a:spcBef>
              <a:spcAft>
                <a:spcPts val="0"/>
              </a:spcAft>
              <a:buClr>
                <a:schemeClr val="lt1"/>
              </a:buClr>
              <a:buSzPts val="2400"/>
              <a:buFont typeface="Calibri"/>
              <a:buAutoNum type="arabicPeriod" startAt="4"/>
            </a:pPr>
            <a:r>
              <a:rPr lang="en-US" sz="2400">
                <a:solidFill>
                  <a:schemeClr val="lt1"/>
                </a:solidFill>
                <a:latin typeface="Calibri"/>
                <a:ea typeface="Calibri"/>
                <a:cs typeface="Calibri"/>
                <a:sym typeface="Calibri"/>
              </a:rPr>
              <a:t>216……..….10.4</a:t>
            </a:r>
            <a:endParaRPr/>
          </a:p>
          <a:p>
            <a:pPr marL="342900" marR="0" lvl="0" indent="-342900" algn="l" rtl="0">
              <a:spcBef>
                <a:spcPts val="0"/>
              </a:spcBef>
              <a:spcAft>
                <a:spcPts val="0"/>
              </a:spcAft>
              <a:buClr>
                <a:schemeClr val="lt1"/>
              </a:buClr>
              <a:buSzPts val="2400"/>
              <a:buFont typeface="Calibri"/>
              <a:buAutoNum type="arabicPeriod" startAt="6"/>
            </a:pPr>
            <a:r>
              <a:rPr lang="en-US" sz="2400">
                <a:solidFill>
                  <a:schemeClr val="lt1"/>
                </a:solidFill>
                <a:latin typeface="Calibri"/>
                <a:ea typeface="Calibri"/>
                <a:cs typeface="Calibri"/>
                <a:sym typeface="Calibri"/>
              </a:rPr>
              <a:t>160…………11.2</a:t>
            </a:r>
            <a:endParaRPr/>
          </a:p>
          <a:p>
            <a:pPr marL="342900" marR="0" lvl="0" indent="-342900" algn="l" rtl="0">
              <a:spcBef>
                <a:spcPts val="0"/>
              </a:spcBef>
              <a:spcAft>
                <a:spcPts val="0"/>
              </a:spcAft>
              <a:buClr>
                <a:schemeClr val="lt1"/>
              </a:buClr>
              <a:buSzPts val="2400"/>
              <a:buFont typeface="Calibri"/>
              <a:buAutoNum type="arabicPeriod" startAt="6"/>
            </a:pPr>
            <a:r>
              <a:rPr lang="en-US" sz="2400">
                <a:solidFill>
                  <a:schemeClr val="lt1"/>
                </a:solidFill>
                <a:latin typeface="Calibri"/>
                <a:ea typeface="Calibri"/>
                <a:cs typeface="Calibri"/>
                <a:sym typeface="Calibri"/>
              </a:rPr>
              <a:t>65……………..6.2</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______________-</a:t>
            </a:r>
            <a:endParaRPr/>
          </a:p>
          <a:p>
            <a:pPr marL="342900" marR="0" lvl="0" indent="-342900" algn="l" rtl="0">
              <a:spcBef>
                <a:spcPts val="0"/>
              </a:spcBef>
              <a:spcAft>
                <a:spcPts val="0"/>
              </a:spcAft>
              <a:buClr>
                <a:schemeClr val="lt1"/>
              </a:buClr>
              <a:buSzPts val="2400"/>
              <a:buFont typeface="Calibri"/>
              <a:buAutoNum type="arabicPeriod" startAt="7"/>
            </a:pPr>
            <a:r>
              <a:rPr lang="en-US" sz="2400">
                <a:solidFill>
                  <a:schemeClr val="lt1"/>
                </a:solidFill>
                <a:latin typeface="Calibri"/>
                <a:ea typeface="Calibri"/>
                <a:cs typeface="Calibri"/>
                <a:sym typeface="Calibri"/>
              </a:rPr>
              <a:t>2251.55…  91.9</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15"/>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737" name="Google Shape;737;p115" descr="A map of a city&#10;&#10;Description automatically generated with medium confidence"/>
          <p:cNvPicPr preferRelativeResize="0">
            <a:picLocks noGrp="1"/>
          </p:cNvPicPr>
          <p:nvPr>
            <p:ph type="body" idx="1"/>
          </p:nvPr>
        </p:nvPicPr>
        <p:blipFill rotWithShape="1">
          <a:blip r:embed="rId3">
            <a:alphaModFix/>
          </a:blip>
          <a:srcRect/>
          <a:stretch/>
        </p:blipFill>
        <p:spPr>
          <a:xfrm>
            <a:off x="1122891" y="0"/>
            <a:ext cx="9144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16"/>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743" name="Google Shape;743;p116" descr="Chart&#10;&#10;Description automatically generated"/>
          <p:cNvPicPr preferRelativeResize="0">
            <a:picLocks noGrp="1"/>
          </p:cNvPicPr>
          <p:nvPr>
            <p:ph type="body" idx="1"/>
          </p:nvPr>
        </p:nvPicPr>
        <p:blipFill rotWithShape="1">
          <a:blip r:embed="rId3">
            <a:alphaModFix/>
          </a:blip>
          <a:srcRect/>
          <a:stretch/>
        </p:blipFill>
        <p:spPr>
          <a:xfrm>
            <a:off x="1215614" y="69542"/>
            <a:ext cx="8832027" cy="66240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17"/>
          <p:cNvSpPr txBox="1">
            <a:spLocks noGrp="1"/>
          </p:cNvSpPr>
          <p:nvPr>
            <p:ph type="title"/>
          </p:nvPr>
        </p:nvSpPr>
        <p:spPr>
          <a:xfrm>
            <a:off x="2324100" y="490287"/>
            <a:ext cx="9029700" cy="1325563"/>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49" name="Google Shape;749;p117"/>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fontScale="97500"/>
          </a:bodyPr>
          <a:lstStyle/>
          <a:p>
            <a:pPr marL="285750" lvl="0" indent="-285781" algn="l" rtl="0">
              <a:spcBef>
                <a:spcPts val="0"/>
              </a:spcBef>
              <a:spcAft>
                <a:spcPts val="0"/>
              </a:spcAft>
              <a:buSzPct val="100000"/>
              <a:buChar char="•"/>
            </a:pPr>
            <a:r>
              <a:rPr lang="en-US" sz="3700"/>
              <a:t>With the following load is the plane W&amp;B legal?</a:t>
            </a:r>
            <a:endParaRPr/>
          </a:p>
          <a:p>
            <a:pPr marL="285750" lvl="0" indent="-285781" algn="ctr" rtl="0">
              <a:spcBef>
                <a:spcPts val="1000"/>
              </a:spcBef>
              <a:spcAft>
                <a:spcPts val="0"/>
              </a:spcAft>
              <a:buSzPct val="100000"/>
              <a:buChar char="•"/>
            </a:pPr>
            <a:r>
              <a:rPr lang="en-US" sz="2500"/>
              <a:t>36 Gallons of Fuel</a:t>
            </a:r>
            <a:endParaRPr/>
          </a:p>
          <a:p>
            <a:pPr marL="285750" lvl="0" indent="-285781" algn="ctr" rtl="0">
              <a:spcBef>
                <a:spcPts val="1000"/>
              </a:spcBef>
              <a:spcAft>
                <a:spcPts val="0"/>
              </a:spcAft>
              <a:buSzPct val="100000"/>
              <a:buChar char="•"/>
            </a:pPr>
            <a:r>
              <a:rPr lang="en-US" sz="2500"/>
              <a:t>Full oil</a:t>
            </a:r>
            <a:endParaRPr/>
          </a:p>
          <a:p>
            <a:pPr marL="285750" lvl="0" indent="-285781" algn="ctr" rtl="0">
              <a:spcBef>
                <a:spcPts val="1000"/>
              </a:spcBef>
              <a:spcAft>
                <a:spcPts val="0"/>
              </a:spcAft>
              <a:buSzPct val="100000"/>
              <a:buChar char="•"/>
            </a:pPr>
            <a:r>
              <a:rPr lang="en-US" sz="2500"/>
              <a:t>Front seat 340 pounds</a:t>
            </a:r>
            <a:endParaRPr/>
          </a:p>
          <a:p>
            <a:pPr marL="285750" lvl="0" indent="-285781" algn="ctr" rtl="0">
              <a:spcBef>
                <a:spcPts val="1000"/>
              </a:spcBef>
              <a:spcAft>
                <a:spcPts val="0"/>
              </a:spcAft>
              <a:buSzPct val="100000"/>
              <a:buChar char="•"/>
            </a:pPr>
            <a:r>
              <a:rPr lang="en-US" sz="2500"/>
              <a:t>Back seat 160 pounds</a:t>
            </a:r>
            <a:endParaRPr/>
          </a:p>
          <a:p>
            <a:pPr marL="285750" lvl="0" indent="-285781" algn="ctr" rtl="0">
              <a:spcBef>
                <a:spcPts val="1000"/>
              </a:spcBef>
              <a:spcAft>
                <a:spcPts val="0"/>
              </a:spcAft>
              <a:buSzPct val="100000"/>
              <a:buChar char="•"/>
            </a:pPr>
            <a:r>
              <a:rPr lang="en-US" sz="2500"/>
              <a:t>Cargo 65 pounds</a:t>
            </a:r>
            <a:br>
              <a:rPr lang="en-US"/>
            </a:b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18"/>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55" name="Google Shape;755;p118"/>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4000"/>
              <a:buChar char="•"/>
            </a:pPr>
            <a:r>
              <a:rPr lang="en-US" sz="4000"/>
              <a:t>Yes!</a:t>
            </a:r>
            <a:endParaRPr/>
          </a:p>
          <a:p>
            <a:pPr marL="285750" lvl="0" indent="-171450" algn="l" rtl="0">
              <a:spcBef>
                <a:spcPts val="1000"/>
              </a:spcBef>
              <a:spcAft>
                <a:spcPts val="0"/>
              </a:spcAft>
              <a:buSzPts val="1800"/>
              <a:buNone/>
            </a:pPr>
            <a:endParaRPr/>
          </a:p>
          <a:p>
            <a:pPr marL="285750" lvl="0" indent="-171450" algn="l" rtl="0">
              <a:spcBef>
                <a:spcPts val="1000"/>
              </a:spcBef>
              <a:spcAft>
                <a:spcPts val="0"/>
              </a:spcAft>
              <a:buSzPts val="1800"/>
              <a:buNone/>
            </a:pPr>
            <a:endParaRPr/>
          </a:p>
        </p:txBody>
      </p:sp>
      <p:sp>
        <p:nvSpPr>
          <p:cNvPr id="756" name="Google Shape;756;p118"/>
          <p:cNvSpPr txBox="1"/>
          <p:nvPr/>
        </p:nvSpPr>
        <p:spPr>
          <a:xfrm>
            <a:off x="4122821" y="2557835"/>
            <a:ext cx="6896099" cy="249299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1">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1. 1405.55….52.2</a:t>
            </a:r>
            <a:endParaRPr sz="200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a:solidFill>
                  <a:schemeClr val="lt1"/>
                </a:solidFill>
                <a:latin typeface="Calibri"/>
                <a:ea typeface="Calibri"/>
                <a:cs typeface="Calibri"/>
                <a:sym typeface="Calibri"/>
              </a:rPr>
              <a:t>2.  15……………-0.3</a:t>
            </a:r>
            <a:endParaRPr/>
          </a:p>
          <a:p>
            <a:pPr marL="0" marR="0" lvl="0" indent="0" algn="l" rtl="0">
              <a:spcBef>
                <a:spcPts val="0"/>
              </a:spcBef>
              <a:spcAft>
                <a:spcPts val="0"/>
              </a:spcAft>
              <a:buNone/>
            </a:pPr>
            <a:r>
              <a:rPr lang="en-US" sz="2000">
                <a:solidFill>
                  <a:schemeClr val="lt1"/>
                </a:solidFill>
                <a:latin typeface="Calibri"/>
                <a:ea typeface="Calibri"/>
                <a:cs typeface="Calibri"/>
                <a:sym typeface="Calibri"/>
              </a:rPr>
              <a:t>3.  340………….12.2</a:t>
            </a:r>
            <a:endParaRPr/>
          </a:p>
          <a:p>
            <a:pPr marL="342900" marR="0" lvl="0" indent="-342900" algn="l" rtl="0">
              <a:spcBef>
                <a:spcPts val="0"/>
              </a:spcBef>
              <a:spcAft>
                <a:spcPts val="0"/>
              </a:spcAft>
              <a:buClr>
                <a:schemeClr val="lt1"/>
              </a:buClr>
              <a:buSzPts val="2000"/>
              <a:buFont typeface="Calibri"/>
              <a:buAutoNum type="arabicPeriod" startAt="4"/>
            </a:pPr>
            <a:r>
              <a:rPr lang="en-US" sz="2000">
                <a:solidFill>
                  <a:schemeClr val="lt1"/>
                </a:solidFill>
                <a:latin typeface="Calibri"/>
                <a:ea typeface="Calibri"/>
                <a:cs typeface="Calibri"/>
                <a:sym typeface="Calibri"/>
              </a:rPr>
              <a:t>216……….10.4</a:t>
            </a:r>
            <a:endParaRPr/>
          </a:p>
          <a:p>
            <a:pPr marL="342900" marR="0" lvl="0" indent="-342900" algn="l" rtl="0">
              <a:spcBef>
                <a:spcPts val="0"/>
              </a:spcBef>
              <a:spcAft>
                <a:spcPts val="0"/>
              </a:spcAft>
              <a:buClr>
                <a:schemeClr val="lt1"/>
              </a:buClr>
              <a:buSzPts val="2000"/>
              <a:buFont typeface="Calibri"/>
              <a:buAutoNum type="arabicPeriod" startAt="6"/>
            </a:pPr>
            <a:r>
              <a:rPr lang="en-US" sz="2000">
                <a:solidFill>
                  <a:schemeClr val="lt1"/>
                </a:solidFill>
                <a:latin typeface="Calibri"/>
                <a:ea typeface="Calibri"/>
                <a:cs typeface="Calibri"/>
                <a:sym typeface="Calibri"/>
              </a:rPr>
              <a:t>160…………11,2</a:t>
            </a:r>
            <a:endParaRPr/>
          </a:p>
          <a:p>
            <a:pPr marL="342900" marR="0" lvl="0" indent="-342900" algn="l" rtl="0">
              <a:spcBef>
                <a:spcPts val="0"/>
              </a:spcBef>
              <a:spcAft>
                <a:spcPts val="0"/>
              </a:spcAft>
              <a:buClr>
                <a:schemeClr val="lt1"/>
              </a:buClr>
              <a:buSzPts val="2000"/>
              <a:buFont typeface="Calibri"/>
              <a:buAutoNum type="arabicPeriod" startAt="6"/>
            </a:pPr>
            <a:r>
              <a:rPr lang="en-US" sz="2000">
                <a:solidFill>
                  <a:schemeClr val="lt1"/>
                </a:solidFill>
                <a:latin typeface="Calibri"/>
                <a:ea typeface="Calibri"/>
                <a:cs typeface="Calibri"/>
                <a:sym typeface="Calibri"/>
              </a:rPr>
              <a:t>65……………..6.2</a:t>
            </a:r>
            <a:endParaRPr/>
          </a:p>
          <a:p>
            <a:pPr marL="0" marR="0" lvl="0" indent="0" algn="l" rtl="0">
              <a:spcBef>
                <a:spcPts val="0"/>
              </a:spcBef>
              <a:spcAft>
                <a:spcPts val="0"/>
              </a:spcAft>
              <a:buNone/>
            </a:pPr>
            <a:r>
              <a:rPr lang="en-US" sz="2000">
                <a:solidFill>
                  <a:schemeClr val="lt1"/>
                </a:solidFill>
                <a:latin typeface="Calibri"/>
                <a:ea typeface="Calibri"/>
                <a:cs typeface="Calibri"/>
                <a:sym typeface="Calibri"/>
              </a:rPr>
              <a:t>______________-</a:t>
            </a:r>
            <a:endParaRPr/>
          </a:p>
          <a:p>
            <a:pPr marL="342900" marR="0" lvl="0" indent="-342900" algn="l" rtl="0">
              <a:spcBef>
                <a:spcPts val="0"/>
              </a:spcBef>
              <a:spcAft>
                <a:spcPts val="0"/>
              </a:spcAft>
              <a:buClr>
                <a:schemeClr val="lt1"/>
              </a:buClr>
              <a:buSzPts val="1800"/>
              <a:buFont typeface="Calibri"/>
              <a:buAutoNum type="arabicPeriod" startAt="7"/>
            </a:pPr>
            <a:r>
              <a:rPr lang="en-US" sz="1800">
                <a:solidFill>
                  <a:schemeClr val="lt1"/>
                </a:solidFill>
                <a:latin typeface="Calibri"/>
                <a:ea typeface="Calibri"/>
                <a:cs typeface="Calibri"/>
                <a:sym typeface="Calibri"/>
              </a:rPr>
              <a:t>2251.55…  91.9</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119"/>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pic>
        <p:nvPicPr>
          <p:cNvPr id="762" name="Google Shape;762;p119" descr="Text&#10;&#10;Description automatically generated"/>
          <p:cNvPicPr preferRelativeResize="0">
            <a:picLocks noGrp="1"/>
          </p:cNvPicPr>
          <p:nvPr>
            <p:ph type="body" idx="1"/>
          </p:nvPr>
        </p:nvPicPr>
        <p:blipFill rotWithShape="1">
          <a:blip r:embed="rId3">
            <a:alphaModFix/>
          </a:blip>
          <a:srcRect/>
          <a:stretch/>
        </p:blipFill>
        <p:spPr>
          <a:xfrm>
            <a:off x="3470032" y="17402"/>
            <a:ext cx="5385424" cy="71805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20"/>
          <p:cNvSpPr txBox="1">
            <a:spLocks noGrp="1"/>
          </p:cNvSpPr>
          <p:nvPr>
            <p:ph type="title"/>
          </p:nvPr>
        </p:nvSpPr>
        <p:spPr>
          <a:xfrm>
            <a:off x="685801" y="609600"/>
            <a:ext cx="10131425"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endParaRPr/>
          </a:p>
        </p:txBody>
      </p:sp>
      <p:sp>
        <p:nvSpPr>
          <p:cNvPr id="768" name="Google Shape;768;p120"/>
          <p:cNvSpPr txBox="1">
            <a:spLocks noGrp="1"/>
          </p:cNvSpPr>
          <p:nvPr>
            <p:ph type="body" idx="1"/>
          </p:nvPr>
        </p:nvSpPr>
        <p:spPr>
          <a:xfrm>
            <a:off x="685801" y="2142067"/>
            <a:ext cx="10131425" cy="3649133"/>
          </a:xfrm>
          <a:prstGeom prst="rect">
            <a:avLst/>
          </a:prstGeom>
          <a:noFill/>
          <a:ln>
            <a:noFill/>
          </a:ln>
        </p:spPr>
        <p:txBody>
          <a:bodyPr spcFirstLastPara="1" wrap="square" lIns="91425" tIns="45700" rIns="91425" bIns="45700" anchor="ctr" anchorCtr="0">
            <a:normAutofit/>
          </a:bodyPr>
          <a:lstStyle/>
          <a:p>
            <a:pPr marL="285750" lvl="0" indent="-285750" algn="ctr" rtl="0">
              <a:spcBef>
                <a:spcPts val="0"/>
              </a:spcBef>
              <a:spcAft>
                <a:spcPts val="0"/>
              </a:spcAft>
              <a:buSzPts val="2400"/>
              <a:buChar char="•"/>
            </a:pPr>
            <a:r>
              <a:rPr lang="en-US" sz="2400"/>
              <a:t>Level flight stall speed with flaps up and flaps at 40 degrees?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1903</Words>
  <Application>Microsoft Office PowerPoint</Application>
  <PresentationFormat>Widescreen</PresentationFormat>
  <Paragraphs>301</Paragraphs>
  <Slides>116</Slides>
  <Notes>116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116</vt:i4>
      </vt:variant>
    </vt:vector>
  </HeadingPairs>
  <TitlesOfParts>
    <vt:vector size="121" baseType="lpstr">
      <vt:lpstr>Calibri</vt:lpstr>
      <vt:lpstr>Arial</vt:lpstr>
      <vt:lpstr>Roboto</vt:lpstr>
      <vt:lpstr>Celestial</vt:lpstr>
      <vt:lpstr>Celestial</vt:lpstr>
      <vt:lpstr>PowerPoint Presentation</vt:lpstr>
      <vt:lpstr>T-41A BACKGROUND</vt:lpstr>
      <vt:lpstr>PowerPoint Presentation</vt:lpstr>
      <vt:lpstr>PowerPoint Presentation</vt:lpstr>
      <vt:lpstr>PowerPoint Presentation</vt:lpstr>
      <vt:lpstr>COCKPIT LAYOUT</vt:lpstr>
      <vt:lpstr>AIRCRAFT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vt:lpstr>
      <vt:lpstr>PowerPoint Presentation</vt:lpstr>
      <vt:lpstr>PowerPoint Presentation</vt:lpstr>
      <vt:lpstr>OPERATION</vt:lpstr>
      <vt:lpstr>PowerPoint Presentation</vt:lpstr>
      <vt:lpstr>PowerPoint Presentation</vt:lpstr>
      <vt:lpstr>PowerPoint Presentation</vt:lpstr>
      <vt:lpstr>PowerPoint Presentation</vt:lpstr>
      <vt:lpstr>EMERGENCY PROCEDURES</vt:lpstr>
      <vt:lpstr>PowerPoint Presentation</vt:lpstr>
      <vt:lpstr>PowerPoint Presentation</vt:lpstr>
      <vt:lpstr>PowerPoint Presentation</vt:lpstr>
      <vt:lpstr>PowerPoint Presentation</vt:lpstr>
      <vt:lpstr>ENGINE INSTRUMENTS</vt:lpstr>
      <vt:lpstr>ADDITIONAL INFO </vt:lpstr>
      <vt:lpstr>PowerPoint Presentation</vt:lpstr>
      <vt:lpstr>PowerPoint Presentation</vt:lpstr>
      <vt:lpstr>FUEL SUMP IN WHEEL WELL  </vt:lpstr>
      <vt:lpstr>PowerPoint Presentation</vt:lpstr>
      <vt:lpstr>PowerPoint Presentation</vt:lpstr>
      <vt:lpstr>ADDITIONAL INFO CONTINUED</vt:lpstr>
      <vt:lpstr>PowerPoint Presentation</vt:lpstr>
      <vt:lpstr>PowerPoint Presentation</vt:lpstr>
      <vt:lpstr>COMM PANEL ON FLOOR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 SCHOOL FINISHED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Gerald Oliver</dc:creator>
  <cp:lastModifiedBy>Gerald Oliver</cp:lastModifiedBy>
  <cp:revision>1</cp:revision>
  <dcterms:modified xsi:type="dcterms:W3CDTF">2023-12-19T21:59:15Z</dcterms:modified>
</cp:coreProperties>
</file>